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93" r:id="rId5"/>
    <p:sldId id="398" r:id="rId6"/>
    <p:sldId id="402" r:id="rId7"/>
    <p:sldId id="401" r:id="rId8"/>
    <p:sldId id="403" r:id="rId9"/>
    <p:sldId id="412" r:id="rId10"/>
    <p:sldId id="415" r:id="rId11"/>
    <p:sldId id="404" r:id="rId12"/>
    <p:sldId id="416" r:id="rId13"/>
    <p:sldId id="405" r:id="rId14"/>
    <p:sldId id="417" r:id="rId15"/>
    <p:sldId id="406" r:id="rId16"/>
    <p:sldId id="418" r:id="rId17"/>
    <p:sldId id="407" r:id="rId18"/>
    <p:sldId id="419" r:id="rId19"/>
    <p:sldId id="408" r:id="rId20"/>
    <p:sldId id="420" r:id="rId21"/>
    <p:sldId id="409" r:id="rId22"/>
    <p:sldId id="421" r:id="rId23"/>
    <p:sldId id="41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146" y="948"/>
      </p:cViewPr>
      <p:guideLst>
        <p:guide orient="horz" pos="4020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seidler\Downloads\WEO_Data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cbaonlinecz-my.sharepoint.com/personal/jakub_seidler_cbaonline_cz/Documents/__DATA/Credit/_Credit.xlsm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dc01\sdileny\Public\Progn&#243;za%20&#268;BA\Progn&#243;za\2022\Grafy_prognoz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cbaonlinecz-my.sharepoint.com/personal/jakub_seidler_cbaonline_cz/Documents/__DATA/PMI/_PMI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sdileny\Public\Progn&#243;za%20&#268;BA\Progn&#243;za\2022\2022_11_10_listopadova_prognoza\_Agregace_&#268;BA_progn&#243;za_listopad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dc01\sdileny\Public\Progn&#243;za%20&#268;BA\Progn&#243;za\2022\2022_11_10_listopadova_prognoza\_Agregace_&#268;BA_progn&#243;za_listopad20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dc01\sdileny\Public\Progn&#243;za%20&#268;BA\Progn&#243;za\2022\2022_11_10_listopadova_prognoza\_Agregace_&#268;BA_progn&#243;za_listopad202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dc01\sdileny\Public\Progn&#243;za%20&#268;BA\Progn&#243;za\2022\2022_11_10_listopadova_prognoza\_Agregace_&#268;BA_progn&#243;za_listopad202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dc01\sdileny\Public\Progn&#243;za%20&#268;BA\Progn&#243;za\2022\Grafy_prognoz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dc01\sdileny\Public\Progn&#243;za%20&#268;BA\Progn&#243;za\2022\Grafy_prognoz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dc01\sdileny\Public\Progn&#243;za%20&#268;BA\Progn&#243;za\2022\Grafy_progno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927211529691959E-2"/>
          <c:y val="5.4095147408576995E-2"/>
          <c:w val="0.86253714487742439"/>
          <c:h val="0.70070639008972091"/>
        </c:manualLayout>
      </c:layout>
      <c:lineChart>
        <c:grouping val="standard"/>
        <c:varyColors val="0"/>
        <c:ser>
          <c:idx val="0"/>
          <c:order val="0"/>
          <c:tx>
            <c:strRef>
              <c:f>Graf2_WEO_Data!$A$2</c:f>
              <c:strCache>
                <c:ptCount val="1"/>
                <c:pt idx="0">
                  <c:v>Vyspělé ekonomiky G7</c:v>
                </c:pt>
              </c:strCache>
            </c:strRef>
          </c:tx>
          <c:spPr>
            <a:ln w="158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Graf2_WEO_Data!$M$1:$AY$1</c:f>
              <c:numCache>
                <c:formatCode>mm/yy</c:formatCode>
                <c:ptCount val="39"/>
                <c:pt idx="0">
                  <c:v>32142</c:v>
                </c:pt>
                <c:pt idx="1">
                  <c:v>32508</c:v>
                </c:pt>
                <c:pt idx="2">
                  <c:v>32873</c:v>
                </c:pt>
                <c:pt idx="3">
                  <c:v>33238</c:v>
                </c:pt>
                <c:pt idx="4">
                  <c:v>33603</c:v>
                </c:pt>
                <c:pt idx="5">
                  <c:v>33969</c:v>
                </c:pt>
                <c:pt idx="6">
                  <c:v>34334</c:v>
                </c:pt>
                <c:pt idx="7">
                  <c:v>34699</c:v>
                </c:pt>
                <c:pt idx="8">
                  <c:v>35064</c:v>
                </c:pt>
                <c:pt idx="9">
                  <c:v>35430</c:v>
                </c:pt>
                <c:pt idx="10">
                  <c:v>35795</c:v>
                </c:pt>
                <c:pt idx="11">
                  <c:v>36160</c:v>
                </c:pt>
                <c:pt idx="12">
                  <c:v>36525</c:v>
                </c:pt>
                <c:pt idx="13">
                  <c:v>36891</c:v>
                </c:pt>
                <c:pt idx="14">
                  <c:v>37256</c:v>
                </c:pt>
                <c:pt idx="15">
                  <c:v>37621</c:v>
                </c:pt>
                <c:pt idx="16">
                  <c:v>37986</c:v>
                </c:pt>
                <c:pt idx="17">
                  <c:v>38352</c:v>
                </c:pt>
                <c:pt idx="18">
                  <c:v>38717</c:v>
                </c:pt>
                <c:pt idx="19">
                  <c:v>39082</c:v>
                </c:pt>
                <c:pt idx="20">
                  <c:v>39447</c:v>
                </c:pt>
                <c:pt idx="21">
                  <c:v>39813</c:v>
                </c:pt>
                <c:pt idx="22">
                  <c:v>40178</c:v>
                </c:pt>
                <c:pt idx="23">
                  <c:v>40543</c:v>
                </c:pt>
                <c:pt idx="24">
                  <c:v>40908</c:v>
                </c:pt>
                <c:pt idx="25">
                  <c:v>41274</c:v>
                </c:pt>
                <c:pt idx="26">
                  <c:v>41639</c:v>
                </c:pt>
                <c:pt idx="27">
                  <c:v>42004</c:v>
                </c:pt>
                <c:pt idx="28">
                  <c:v>42369</c:v>
                </c:pt>
                <c:pt idx="29">
                  <c:v>42735</c:v>
                </c:pt>
                <c:pt idx="30">
                  <c:v>43100</c:v>
                </c:pt>
                <c:pt idx="31">
                  <c:v>43465</c:v>
                </c:pt>
                <c:pt idx="32">
                  <c:v>43830</c:v>
                </c:pt>
                <c:pt idx="33">
                  <c:v>44196</c:v>
                </c:pt>
                <c:pt idx="34">
                  <c:v>44561</c:v>
                </c:pt>
                <c:pt idx="35">
                  <c:v>44926</c:v>
                </c:pt>
                <c:pt idx="36">
                  <c:v>45291</c:v>
                </c:pt>
                <c:pt idx="37">
                  <c:v>45657</c:v>
                </c:pt>
                <c:pt idx="38">
                  <c:v>46022</c:v>
                </c:pt>
              </c:numCache>
            </c:numRef>
          </c:cat>
          <c:val>
            <c:numRef>
              <c:f>Graf2_WEO_Data!$M$2:$AY$2</c:f>
              <c:numCache>
                <c:formatCode>General</c:formatCode>
                <c:ptCount val="39"/>
                <c:pt idx="0">
                  <c:v>3.5190000000000001</c:v>
                </c:pt>
                <c:pt idx="1">
                  <c:v>4.72</c:v>
                </c:pt>
                <c:pt idx="2">
                  <c:v>3.7930000000000001</c:v>
                </c:pt>
                <c:pt idx="3">
                  <c:v>2.7989999999999999</c:v>
                </c:pt>
                <c:pt idx="4">
                  <c:v>1.2250000000000001</c:v>
                </c:pt>
                <c:pt idx="5">
                  <c:v>2.1269999999999998</c:v>
                </c:pt>
                <c:pt idx="6">
                  <c:v>1.1459999999999999</c:v>
                </c:pt>
                <c:pt idx="7">
                  <c:v>3.0019999999999998</c:v>
                </c:pt>
                <c:pt idx="8">
                  <c:v>2.4929999999999999</c:v>
                </c:pt>
                <c:pt idx="9">
                  <c:v>2.762</c:v>
                </c:pt>
                <c:pt idx="10">
                  <c:v>3.2170000000000001</c:v>
                </c:pt>
                <c:pt idx="11">
                  <c:v>2.8650000000000002</c:v>
                </c:pt>
                <c:pt idx="12">
                  <c:v>3.1859999999999999</c:v>
                </c:pt>
                <c:pt idx="13">
                  <c:v>3.7389999999999999</c:v>
                </c:pt>
                <c:pt idx="14">
                  <c:v>1.214</c:v>
                </c:pt>
                <c:pt idx="15">
                  <c:v>1.1739999999999999</c:v>
                </c:pt>
                <c:pt idx="16">
                  <c:v>1.861</c:v>
                </c:pt>
                <c:pt idx="17">
                  <c:v>2.899</c:v>
                </c:pt>
                <c:pt idx="18">
                  <c:v>2.544</c:v>
                </c:pt>
                <c:pt idx="19">
                  <c:v>2.5739999999999998</c:v>
                </c:pt>
                <c:pt idx="20">
                  <c:v>2.0459999999999998</c:v>
                </c:pt>
                <c:pt idx="21">
                  <c:v>-5.1999999999999998E-2</c:v>
                </c:pt>
                <c:pt idx="22">
                  <c:v>-3.7040000000000002</c:v>
                </c:pt>
                <c:pt idx="23">
                  <c:v>2.9049999999999998</c:v>
                </c:pt>
                <c:pt idx="24">
                  <c:v>1.639</c:v>
                </c:pt>
                <c:pt idx="25">
                  <c:v>1.3819999999999999</c:v>
                </c:pt>
                <c:pt idx="26">
                  <c:v>1.421</c:v>
                </c:pt>
                <c:pt idx="27">
                  <c:v>1.837</c:v>
                </c:pt>
                <c:pt idx="28">
                  <c:v>2.0790000000000002</c:v>
                </c:pt>
                <c:pt idx="29">
                  <c:v>1.546</c:v>
                </c:pt>
                <c:pt idx="30">
                  <c:v>2.2290000000000001</c:v>
                </c:pt>
                <c:pt idx="31">
                  <c:v>2.0939999999999999</c:v>
                </c:pt>
                <c:pt idx="32">
                  <c:v>1.6040000000000001</c:v>
                </c:pt>
                <c:pt idx="33">
                  <c:v>-4.7750000000000004</c:v>
                </c:pt>
                <c:pt idx="34">
                  <c:v>5.0640000000000001</c:v>
                </c:pt>
                <c:pt idx="35">
                  <c:v>2.0299999999999998</c:v>
                </c:pt>
                <c:pt idx="36">
                  <c:v>0.80700000000000005</c:v>
                </c:pt>
                <c:pt idx="37">
                  <c:v>1.2589999999999999</c:v>
                </c:pt>
                <c:pt idx="38">
                  <c:v>1.7350000000000001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32-4C8C-8DDE-3B29198B6755}"/>
            </c:ext>
          </c:extLst>
        </c:ser>
        <c:ser>
          <c:idx val="1"/>
          <c:order val="1"/>
          <c:tx>
            <c:strRef>
              <c:f>Graf2_WEO_Data!$A$3</c:f>
              <c:strCache>
                <c:ptCount val="1"/>
                <c:pt idx="0">
                  <c:v>EU</c:v>
                </c:pt>
              </c:strCache>
            </c:strRef>
          </c:tx>
          <c:spPr>
            <a:ln w="15875" cap="rnd">
              <a:solidFill>
                <a:srgbClr val="FF62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Graf2_WEO_Data!$M$1:$AY$1</c:f>
              <c:numCache>
                <c:formatCode>mm/yy</c:formatCode>
                <c:ptCount val="39"/>
                <c:pt idx="0">
                  <c:v>32142</c:v>
                </c:pt>
                <c:pt idx="1">
                  <c:v>32508</c:v>
                </c:pt>
                <c:pt idx="2">
                  <c:v>32873</c:v>
                </c:pt>
                <c:pt idx="3">
                  <c:v>33238</c:v>
                </c:pt>
                <c:pt idx="4">
                  <c:v>33603</c:v>
                </c:pt>
                <c:pt idx="5">
                  <c:v>33969</c:v>
                </c:pt>
                <c:pt idx="6">
                  <c:v>34334</c:v>
                </c:pt>
                <c:pt idx="7">
                  <c:v>34699</c:v>
                </c:pt>
                <c:pt idx="8">
                  <c:v>35064</c:v>
                </c:pt>
                <c:pt idx="9">
                  <c:v>35430</c:v>
                </c:pt>
                <c:pt idx="10">
                  <c:v>35795</c:v>
                </c:pt>
                <c:pt idx="11">
                  <c:v>36160</c:v>
                </c:pt>
                <c:pt idx="12">
                  <c:v>36525</c:v>
                </c:pt>
                <c:pt idx="13">
                  <c:v>36891</c:v>
                </c:pt>
                <c:pt idx="14">
                  <c:v>37256</c:v>
                </c:pt>
                <c:pt idx="15">
                  <c:v>37621</c:v>
                </c:pt>
                <c:pt idx="16">
                  <c:v>37986</c:v>
                </c:pt>
                <c:pt idx="17">
                  <c:v>38352</c:v>
                </c:pt>
                <c:pt idx="18">
                  <c:v>38717</c:v>
                </c:pt>
                <c:pt idx="19">
                  <c:v>39082</c:v>
                </c:pt>
                <c:pt idx="20">
                  <c:v>39447</c:v>
                </c:pt>
                <c:pt idx="21">
                  <c:v>39813</c:v>
                </c:pt>
                <c:pt idx="22">
                  <c:v>40178</c:v>
                </c:pt>
                <c:pt idx="23">
                  <c:v>40543</c:v>
                </c:pt>
                <c:pt idx="24">
                  <c:v>40908</c:v>
                </c:pt>
                <c:pt idx="25">
                  <c:v>41274</c:v>
                </c:pt>
                <c:pt idx="26">
                  <c:v>41639</c:v>
                </c:pt>
                <c:pt idx="27">
                  <c:v>42004</c:v>
                </c:pt>
                <c:pt idx="28">
                  <c:v>42369</c:v>
                </c:pt>
                <c:pt idx="29">
                  <c:v>42735</c:v>
                </c:pt>
                <c:pt idx="30">
                  <c:v>43100</c:v>
                </c:pt>
                <c:pt idx="31">
                  <c:v>43465</c:v>
                </c:pt>
                <c:pt idx="32">
                  <c:v>43830</c:v>
                </c:pt>
                <c:pt idx="33">
                  <c:v>44196</c:v>
                </c:pt>
                <c:pt idx="34">
                  <c:v>44561</c:v>
                </c:pt>
                <c:pt idx="35">
                  <c:v>44926</c:v>
                </c:pt>
                <c:pt idx="36">
                  <c:v>45291</c:v>
                </c:pt>
                <c:pt idx="37">
                  <c:v>45657</c:v>
                </c:pt>
                <c:pt idx="38">
                  <c:v>46022</c:v>
                </c:pt>
              </c:numCache>
            </c:numRef>
          </c:cat>
          <c:val>
            <c:numRef>
              <c:f>Graf2_WEO_Data!$M$3:$AY$3</c:f>
              <c:numCache>
                <c:formatCode>General</c:formatCode>
                <c:ptCount val="39"/>
                <c:pt idx="0">
                  <c:v>2.5960000000000001</c:v>
                </c:pt>
                <c:pt idx="1">
                  <c:v>3.794</c:v>
                </c:pt>
                <c:pt idx="2">
                  <c:v>3.5979999999999999</c:v>
                </c:pt>
                <c:pt idx="3">
                  <c:v>2.694</c:v>
                </c:pt>
                <c:pt idx="4">
                  <c:v>1.4510000000000001</c:v>
                </c:pt>
                <c:pt idx="5">
                  <c:v>0.99199999999999999</c:v>
                </c:pt>
                <c:pt idx="6">
                  <c:v>-0.63100000000000001</c:v>
                </c:pt>
                <c:pt idx="7">
                  <c:v>2.6509999999999998</c:v>
                </c:pt>
                <c:pt idx="8">
                  <c:v>2.8370000000000002</c:v>
                </c:pt>
                <c:pt idx="9">
                  <c:v>1.962</c:v>
                </c:pt>
                <c:pt idx="10">
                  <c:v>2.649</c:v>
                </c:pt>
                <c:pt idx="11">
                  <c:v>2.9780000000000002</c:v>
                </c:pt>
                <c:pt idx="12">
                  <c:v>2.88</c:v>
                </c:pt>
                <c:pt idx="13">
                  <c:v>3.919</c:v>
                </c:pt>
                <c:pt idx="14">
                  <c:v>2.266</c:v>
                </c:pt>
                <c:pt idx="15">
                  <c:v>1.2749999999999999</c:v>
                </c:pt>
                <c:pt idx="16">
                  <c:v>1.1439999999999999</c:v>
                </c:pt>
                <c:pt idx="17">
                  <c:v>2.7679999999999998</c:v>
                </c:pt>
                <c:pt idx="18">
                  <c:v>2.1309999999999998</c:v>
                </c:pt>
                <c:pt idx="19">
                  <c:v>3.73</c:v>
                </c:pt>
                <c:pt idx="20">
                  <c:v>3.3740000000000001</c:v>
                </c:pt>
                <c:pt idx="21">
                  <c:v>0.91700000000000004</c:v>
                </c:pt>
                <c:pt idx="22">
                  <c:v>-4.1879999999999997</c:v>
                </c:pt>
                <c:pt idx="23">
                  <c:v>2.1269999999999998</c:v>
                </c:pt>
                <c:pt idx="24">
                  <c:v>1.875</c:v>
                </c:pt>
                <c:pt idx="25">
                  <c:v>-0.66100000000000003</c:v>
                </c:pt>
                <c:pt idx="26">
                  <c:v>3.3000000000000002E-2</c:v>
                </c:pt>
                <c:pt idx="27">
                  <c:v>1.667</c:v>
                </c:pt>
                <c:pt idx="28">
                  <c:v>2.4820000000000002</c:v>
                </c:pt>
                <c:pt idx="29">
                  <c:v>2.0779999999999998</c:v>
                </c:pt>
                <c:pt idx="30">
                  <c:v>3.0059999999999998</c:v>
                </c:pt>
                <c:pt idx="31">
                  <c:v>2.2130000000000001</c:v>
                </c:pt>
                <c:pt idx="32">
                  <c:v>2.0089999999999999</c:v>
                </c:pt>
                <c:pt idx="33">
                  <c:v>-5.593</c:v>
                </c:pt>
                <c:pt idx="34">
                  <c:v>5.3559999999999999</c:v>
                </c:pt>
                <c:pt idx="35">
                  <c:v>3.2280000000000002</c:v>
                </c:pt>
                <c:pt idx="36">
                  <c:v>0.66200000000000003</c:v>
                </c:pt>
                <c:pt idx="37">
                  <c:v>2.0680000000000001</c:v>
                </c:pt>
                <c:pt idx="38">
                  <c:v>2.1760000000000002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32-4C8C-8DDE-3B29198B6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0966784"/>
        <c:axId val="1860970528"/>
      </c:lineChart>
      <c:dateAx>
        <c:axId val="1860966784"/>
        <c:scaling>
          <c:orientation val="minMax"/>
          <c:min val="32509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860970528"/>
        <c:crosses val="autoZero"/>
        <c:auto val="1"/>
        <c:lblOffset val="100"/>
        <c:baseTimeUnit val="years"/>
        <c:majorUnit val="3"/>
        <c:majorTimeUnit val="years"/>
      </c:dateAx>
      <c:valAx>
        <c:axId val="186097052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860966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400" b="0" i="0">
          <a:solidFill>
            <a:srgbClr val="000000"/>
          </a:solidFill>
          <a:latin typeface="+mj-lt"/>
        </a:defRPr>
      </a:pPr>
      <a:endParaRPr lang="cs-CZ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NewCredit_Corporates!$S$161</c:f>
              <c:strCache>
                <c:ptCount val="1"/>
                <c:pt idx="0">
                  <c:v>CZK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NewCredit_Corporates!$R$175:$R$182</c:f>
              <c:numCache>
                <c:formatCode>m/d/yyyy</c:formatCode>
                <c:ptCount val="8"/>
                <c:pt idx="0">
                  <c:v>44620</c:v>
                </c:pt>
                <c:pt idx="1">
                  <c:v>44651</c:v>
                </c:pt>
                <c:pt idx="2">
                  <c:v>44681</c:v>
                </c:pt>
                <c:pt idx="3">
                  <c:v>44712</c:v>
                </c:pt>
                <c:pt idx="4">
                  <c:v>44742</c:v>
                </c:pt>
                <c:pt idx="5">
                  <c:v>44773</c:v>
                </c:pt>
                <c:pt idx="6">
                  <c:v>44804</c:v>
                </c:pt>
                <c:pt idx="7">
                  <c:v>44834</c:v>
                </c:pt>
              </c:numCache>
            </c:numRef>
          </c:cat>
          <c:val>
            <c:numRef>
              <c:f>NewCredit_Corporates!$S$175:$S$182</c:f>
              <c:numCache>
                <c:formatCode>0.0</c:formatCode>
                <c:ptCount val="8"/>
                <c:pt idx="0">
                  <c:v>53.61</c:v>
                </c:pt>
                <c:pt idx="1">
                  <c:v>55.143999999999998</c:v>
                </c:pt>
                <c:pt idx="2">
                  <c:v>32.58</c:v>
                </c:pt>
                <c:pt idx="3">
                  <c:v>31.454999999999998</c:v>
                </c:pt>
                <c:pt idx="4">
                  <c:v>35.704999999999998</c:v>
                </c:pt>
                <c:pt idx="5">
                  <c:v>18.911000000000001</c:v>
                </c:pt>
                <c:pt idx="6">
                  <c:v>23.553000000000001</c:v>
                </c:pt>
                <c:pt idx="7">
                  <c:v>24.428999999999998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5-4D6C-BE87-C31A712DBAFE}"/>
            </c:ext>
          </c:extLst>
        </c:ser>
        <c:ser>
          <c:idx val="1"/>
          <c:order val="1"/>
          <c:tx>
            <c:strRef>
              <c:f>NewCredit_Corporates!$T$161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NewCredit_Corporates!$R$175:$R$182</c:f>
              <c:numCache>
                <c:formatCode>m/d/yyyy</c:formatCode>
                <c:ptCount val="8"/>
                <c:pt idx="0">
                  <c:v>44620</c:v>
                </c:pt>
                <c:pt idx="1">
                  <c:v>44651</c:v>
                </c:pt>
                <c:pt idx="2">
                  <c:v>44681</c:v>
                </c:pt>
                <c:pt idx="3">
                  <c:v>44712</c:v>
                </c:pt>
                <c:pt idx="4">
                  <c:v>44742</c:v>
                </c:pt>
                <c:pt idx="5">
                  <c:v>44773</c:v>
                </c:pt>
                <c:pt idx="6">
                  <c:v>44804</c:v>
                </c:pt>
                <c:pt idx="7">
                  <c:v>44834</c:v>
                </c:pt>
              </c:numCache>
            </c:numRef>
          </c:cat>
          <c:val>
            <c:numRef>
              <c:f>NewCredit_Corporates!$T$175:$T$182</c:f>
              <c:numCache>
                <c:formatCode>0.0</c:formatCode>
                <c:ptCount val="8"/>
                <c:pt idx="0">
                  <c:v>25.425000000000001</c:v>
                </c:pt>
                <c:pt idx="1">
                  <c:v>27.060200000000002</c:v>
                </c:pt>
                <c:pt idx="2">
                  <c:v>27.008700000000001</c:v>
                </c:pt>
                <c:pt idx="3">
                  <c:v>26.2379</c:v>
                </c:pt>
                <c:pt idx="4">
                  <c:v>35.964199999999998</c:v>
                </c:pt>
                <c:pt idx="5">
                  <c:v>23.952500000000001</c:v>
                </c:pt>
                <c:pt idx="6">
                  <c:v>44.8279</c:v>
                </c:pt>
                <c:pt idx="7">
                  <c:v>37.646000000000001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05-4D6C-BE87-C31A712DBA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2213600"/>
        <c:axId val="12198208"/>
      </c:barChart>
      <c:dateAx>
        <c:axId val="12213600"/>
        <c:scaling>
          <c:orientation val="minMax"/>
        </c:scaling>
        <c:delete val="0"/>
        <c:axPos val="b"/>
        <c:numFmt formatCode="m/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2198208"/>
        <c:crosses val="autoZero"/>
        <c:auto val="1"/>
        <c:lblOffset val="100"/>
        <c:baseTimeUnit val="months"/>
        <c:majorUnit val="1"/>
        <c:majorTimeUnit val="months"/>
      </c:dateAx>
      <c:valAx>
        <c:axId val="121982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1221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300" b="0" i="0">
          <a:solidFill>
            <a:srgbClr val="000000"/>
          </a:solidFill>
          <a:latin typeface="+mj-lt"/>
        </a:defRPr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Grafy!$CL$3</c:f>
              <c:strCache>
                <c:ptCount val="1"/>
                <c:pt idx="0">
                  <c:v>Úvěry celkem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Grafy!$CK$4:$CK$88</c:f>
              <c:numCache>
                <c:formatCode>mm/yy</c:formatCode>
                <c:ptCount val="83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  <c:pt idx="52">
                  <c:v>43251</c:v>
                </c:pt>
                <c:pt idx="53">
                  <c:v>43220</c:v>
                </c:pt>
                <c:pt idx="54">
                  <c:v>43190</c:v>
                </c:pt>
                <c:pt idx="55">
                  <c:v>43159</c:v>
                </c:pt>
                <c:pt idx="56">
                  <c:v>43131</c:v>
                </c:pt>
                <c:pt idx="57">
                  <c:v>43100</c:v>
                </c:pt>
                <c:pt idx="58">
                  <c:v>43069</c:v>
                </c:pt>
                <c:pt idx="59">
                  <c:v>43039</c:v>
                </c:pt>
                <c:pt idx="60">
                  <c:v>43008</c:v>
                </c:pt>
                <c:pt idx="61">
                  <c:v>42978</c:v>
                </c:pt>
                <c:pt idx="62">
                  <c:v>42947</c:v>
                </c:pt>
                <c:pt idx="63">
                  <c:v>42916</c:v>
                </c:pt>
                <c:pt idx="64">
                  <c:v>42886</c:v>
                </c:pt>
                <c:pt idx="65">
                  <c:v>42855</c:v>
                </c:pt>
                <c:pt idx="66">
                  <c:v>42825</c:v>
                </c:pt>
                <c:pt idx="67">
                  <c:v>42794</c:v>
                </c:pt>
                <c:pt idx="68">
                  <c:v>42766</c:v>
                </c:pt>
                <c:pt idx="69">
                  <c:v>42735</c:v>
                </c:pt>
                <c:pt idx="70">
                  <c:v>42704</c:v>
                </c:pt>
                <c:pt idx="71">
                  <c:v>42674</c:v>
                </c:pt>
                <c:pt idx="72">
                  <c:v>42643</c:v>
                </c:pt>
                <c:pt idx="73">
                  <c:v>42613</c:v>
                </c:pt>
                <c:pt idx="74">
                  <c:v>42582</c:v>
                </c:pt>
                <c:pt idx="75">
                  <c:v>42490</c:v>
                </c:pt>
                <c:pt idx="76">
                  <c:v>42460</c:v>
                </c:pt>
                <c:pt idx="77">
                  <c:v>42429</c:v>
                </c:pt>
                <c:pt idx="78">
                  <c:v>42400</c:v>
                </c:pt>
                <c:pt idx="79">
                  <c:v>42369</c:v>
                </c:pt>
                <c:pt idx="80">
                  <c:v>42338</c:v>
                </c:pt>
                <c:pt idx="81">
                  <c:v>42308</c:v>
                </c:pt>
                <c:pt idx="82">
                  <c:v>42277</c:v>
                </c:pt>
              </c:numCache>
            </c:numRef>
          </c:cat>
          <c:val>
            <c:numRef>
              <c:f>Grafy!$CL$4:$CL$88</c:f>
              <c:numCache>
                <c:formatCode>0.00</c:formatCode>
                <c:ptCount val="83"/>
                <c:pt idx="0">
                  <c:v>7.6043672585493161</c:v>
                </c:pt>
                <c:pt idx="1">
                  <c:v>6.501694686224968</c:v>
                </c:pt>
                <c:pt idx="2">
                  <c:v>6.4475435951502957</c:v>
                </c:pt>
                <c:pt idx="3">
                  <c:v>6.9290138906996424</c:v>
                </c:pt>
                <c:pt idx="4">
                  <c:v>3.3865831128909063</c:v>
                </c:pt>
                <c:pt idx="5">
                  <c:v>1.6289452461301313</c:v>
                </c:pt>
                <c:pt idx="6">
                  <c:v>4.3843881232357385</c:v>
                </c:pt>
                <c:pt idx="7">
                  <c:v>7.1932127405858859</c:v>
                </c:pt>
                <c:pt idx="8">
                  <c:v>6.1030804610652689</c:v>
                </c:pt>
                <c:pt idx="9">
                  <c:v>7.0127643815250496</c:v>
                </c:pt>
                <c:pt idx="10">
                  <c:v>6.6484615857882678</c:v>
                </c:pt>
                <c:pt idx="11">
                  <c:v>5.7936465970765072</c:v>
                </c:pt>
                <c:pt idx="12">
                  <c:v>4.3667044313242309</c:v>
                </c:pt>
                <c:pt idx="13">
                  <c:v>6.357004907712227</c:v>
                </c:pt>
                <c:pt idx="14">
                  <c:v>5.5448970242378381</c:v>
                </c:pt>
                <c:pt idx="15">
                  <c:v>3.3839256820138885</c:v>
                </c:pt>
                <c:pt idx="16">
                  <c:v>5.6170854406583093</c:v>
                </c:pt>
                <c:pt idx="17">
                  <c:v>7.0964885832198732</c:v>
                </c:pt>
                <c:pt idx="18">
                  <c:v>4.838476126286273</c:v>
                </c:pt>
                <c:pt idx="19">
                  <c:v>3.9286058214516695</c:v>
                </c:pt>
                <c:pt idx="20">
                  <c:v>3.7731036452543831</c:v>
                </c:pt>
                <c:pt idx="21">
                  <c:v>4.2048987094309265</c:v>
                </c:pt>
                <c:pt idx="22">
                  <c:v>4.175140770493635</c:v>
                </c:pt>
                <c:pt idx="23">
                  <c:v>4.5290727817991483</c:v>
                </c:pt>
                <c:pt idx="24">
                  <c:v>4.4757652493082833</c:v>
                </c:pt>
                <c:pt idx="25">
                  <c:v>4.3880994018660191</c:v>
                </c:pt>
                <c:pt idx="26">
                  <c:v>4.4338419342041302</c:v>
                </c:pt>
                <c:pt idx="27">
                  <c:v>5.3843760724614498</c:v>
                </c:pt>
                <c:pt idx="28">
                  <c:v>5.4952465083896174</c:v>
                </c:pt>
                <c:pt idx="29">
                  <c:v>6.0886387448698454</c:v>
                </c:pt>
                <c:pt idx="30">
                  <c:v>6.8709355161736152</c:v>
                </c:pt>
                <c:pt idx="31">
                  <c:v>4.6829364952462926</c:v>
                </c:pt>
                <c:pt idx="32">
                  <c:v>4.3813717265624108</c:v>
                </c:pt>
                <c:pt idx="33">
                  <c:v>4.3581333355109164</c:v>
                </c:pt>
                <c:pt idx="34">
                  <c:v>4.231966310462254</c:v>
                </c:pt>
                <c:pt idx="35">
                  <c:v>4.2507870878275344</c:v>
                </c:pt>
                <c:pt idx="36">
                  <c:v>4.0973320053580675</c:v>
                </c:pt>
                <c:pt idx="37">
                  <c:v>4.272824342032755</c:v>
                </c:pt>
                <c:pt idx="38">
                  <c:v>4.1982551977677973</c:v>
                </c:pt>
                <c:pt idx="39">
                  <c:v>5.0967642410953751</c:v>
                </c:pt>
                <c:pt idx="40">
                  <c:v>6.3558152152754621</c:v>
                </c:pt>
                <c:pt idx="41">
                  <c:v>6.2372361952755417</c:v>
                </c:pt>
                <c:pt idx="42">
                  <c:v>6.051485491641273</c:v>
                </c:pt>
                <c:pt idx="43">
                  <c:v>6.3968005026800334</c:v>
                </c:pt>
                <c:pt idx="44">
                  <c:v>7.0089927378168104</c:v>
                </c:pt>
                <c:pt idx="45">
                  <c:v>7.1599382361002606</c:v>
                </c:pt>
                <c:pt idx="46">
                  <c:v>7.4256464498221764</c:v>
                </c:pt>
                <c:pt idx="47">
                  <c:v>6.9194701206661158</c:v>
                </c:pt>
                <c:pt idx="48">
                  <c:v>5.6847174705049408</c:v>
                </c:pt>
                <c:pt idx="49">
                  <c:v>5.1444020086536479</c:v>
                </c:pt>
                <c:pt idx="50">
                  <c:v>5.3232707516896127</c:v>
                </c:pt>
                <c:pt idx="51">
                  <c:v>4.9265445447591594</c:v>
                </c:pt>
                <c:pt idx="52">
                  <c:v>3.0533154677890195</c:v>
                </c:pt>
                <c:pt idx="53">
                  <c:v>2.8292732671726606</c:v>
                </c:pt>
                <c:pt idx="54">
                  <c:v>4.0681989036810196</c:v>
                </c:pt>
                <c:pt idx="55">
                  <c:v>4.2060108136537488</c:v>
                </c:pt>
                <c:pt idx="56">
                  <c:v>4.2174336158300463</c:v>
                </c:pt>
                <c:pt idx="57">
                  <c:v>4.5793117669684191</c:v>
                </c:pt>
                <c:pt idx="58">
                  <c:v>4.0978407414357543</c:v>
                </c:pt>
                <c:pt idx="59">
                  <c:v>5.2479891505198939</c:v>
                </c:pt>
                <c:pt idx="60">
                  <c:v>6.7673634203599065</c:v>
                </c:pt>
                <c:pt idx="61">
                  <c:v>7.2054138534492607</c:v>
                </c:pt>
                <c:pt idx="62">
                  <c:v>7.1096987488910468</c:v>
                </c:pt>
                <c:pt idx="63">
                  <c:v>6.7254303669791904</c:v>
                </c:pt>
                <c:pt idx="64">
                  <c:v>8.3104765919431713</c:v>
                </c:pt>
                <c:pt idx="65">
                  <c:v>8.4108096095563809</c:v>
                </c:pt>
                <c:pt idx="66">
                  <c:v>7.2538155660472725</c:v>
                </c:pt>
                <c:pt idx="67">
                  <c:v>7.2365606345269784</c:v>
                </c:pt>
                <c:pt idx="68">
                  <c:v>6.9718096511841354</c:v>
                </c:pt>
                <c:pt idx="69">
                  <c:v>6.0382420402521175</c:v>
                </c:pt>
                <c:pt idx="70">
                  <c:v>6.3008783096329068</c:v>
                </c:pt>
                <c:pt idx="71">
                  <c:v>6.3573120605293409</c:v>
                </c:pt>
                <c:pt idx="72">
                  <c:v>6.3168668603389877</c:v>
                </c:pt>
                <c:pt idx="73">
                  <c:v>6.2811786470916342</c:v>
                </c:pt>
                <c:pt idx="74">
                  <c:v>6.1472623813956684</c:v>
                </c:pt>
                <c:pt idx="75">
                  <c:v>6.6142597687922633</c:v>
                </c:pt>
                <c:pt idx="76">
                  <c:v>6.8578699474793892</c:v>
                </c:pt>
                <c:pt idx="77">
                  <c:v>6.4583665602095275</c:v>
                </c:pt>
                <c:pt idx="78">
                  <c:v>5.9369911361496053</c:v>
                </c:pt>
                <c:pt idx="79">
                  <c:v>5.5978946137165586</c:v>
                </c:pt>
                <c:pt idx="80">
                  <c:v>7.3518165836284011</c:v>
                </c:pt>
                <c:pt idx="81">
                  <c:v>6.9059754528871808</c:v>
                </c:pt>
                <c:pt idx="82">
                  <c:v>7.6220906884299389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1-4E69-9486-FE67F21ACDBA}"/>
            </c:ext>
          </c:extLst>
        </c:ser>
        <c:ser>
          <c:idx val="1"/>
          <c:order val="1"/>
          <c:tx>
            <c:strRef>
              <c:f>Grafy!$CM$3</c:f>
              <c:strCache>
                <c:ptCount val="1"/>
                <c:pt idx="0">
                  <c:v>Nefinanční podniky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Grafy!$CK$4:$CK$88</c:f>
              <c:numCache>
                <c:formatCode>mm/yy</c:formatCode>
                <c:ptCount val="83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  <c:pt idx="52">
                  <c:v>43251</c:v>
                </c:pt>
                <c:pt idx="53">
                  <c:v>43220</c:v>
                </c:pt>
                <c:pt idx="54">
                  <c:v>43190</c:v>
                </c:pt>
                <c:pt idx="55">
                  <c:v>43159</c:v>
                </c:pt>
                <c:pt idx="56">
                  <c:v>43131</c:v>
                </c:pt>
                <c:pt idx="57">
                  <c:v>43100</c:v>
                </c:pt>
                <c:pt idx="58">
                  <c:v>43069</c:v>
                </c:pt>
                <c:pt idx="59">
                  <c:v>43039</c:v>
                </c:pt>
                <c:pt idx="60">
                  <c:v>43008</c:v>
                </c:pt>
                <c:pt idx="61">
                  <c:v>42978</c:v>
                </c:pt>
                <c:pt idx="62">
                  <c:v>42947</c:v>
                </c:pt>
                <c:pt idx="63">
                  <c:v>42916</c:v>
                </c:pt>
                <c:pt idx="64">
                  <c:v>42886</c:v>
                </c:pt>
                <c:pt idx="65">
                  <c:v>42855</c:v>
                </c:pt>
                <c:pt idx="66">
                  <c:v>42825</c:v>
                </c:pt>
                <c:pt idx="67">
                  <c:v>42794</c:v>
                </c:pt>
                <c:pt idx="68">
                  <c:v>42766</c:v>
                </c:pt>
                <c:pt idx="69">
                  <c:v>42735</c:v>
                </c:pt>
                <c:pt idx="70">
                  <c:v>42704</c:v>
                </c:pt>
                <c:pt idx="71">
                  <c:v>42674</c:v>
                </c:pt>
                <c:pt idx="72">
                  <c:v>42643</c:v>
                </c:pt>
                <c:pt idx="73">
                  <c:v>42613</c:v>
                </c:pt>
                <c:pt idx="74">
                  <c:v>42582</c:v>
                </c:pt>
                <c:pt idx="75">
                  <c:v>42490</c:v>
                </c:pt>
                <c:pt idx="76">
                  <c:v>42460</c:v>
                </c:pt>
                <c:pt idx="77">
                  <c:v>42429</c:v>
                </c:pt>
                <c:pt idx="78">
                  <c:v>42400</c:v>
                </c:pt>
                <c:pt idx="79">
                  <c:v>42369</c:v>
                </c:pt>
                <c:pt idx="80">
                  <c:v>42338</c:v>
                </c:pt>
                <c:pt idx="81">
                  <c:v>42308</c:v>
                </c:pt>
                <c:pt idx="82">
                  <c:v>42277</c:v>
                </c:pt>
              </c:numCache>
            </c:numRef>
          </c:cat>
          <c:val>
            <c:numRef>
              <c:f>Grafy!$CM$4:$CM$88</c:f>
              <c:numCache>
                <c:formatCode>0.00</c:formatCode>
                <c:ptCount val="83"/>
                <c:pt idx="0">
                  <c:v>7.9046547719854088</c:v>
                </c:pt>
                <c:pt idx="1">
                  <c:v>11.89136256590244</c:v>
                </c:pt>
                <c:pt idx="2">
                  <c:v>9.6675958014585071</c:v>
                </c:pt>
                <c:pt idx="3">
                  <c:v>7.7095795904639219</c:v>
                </c:pt>
                <c:pt idx="4">
                  <c:v>6.4544378899163313</c:v>
                </c:pt>
                <c:pt idx="5">
                  <c:v>6.582649330249013</c:v>
                </c:pt>
                <c:pt idx="6">
                  <c:v>7.5796195832484869</c:v>
                </c:pt>
                <c:pt idx="7">
                  <c:v>9.14870781327053</c:v>
                </c:pt>
                <c:pt idx="8">
                  <c:v>5.3226233152815938</c:v>
                </c:pt>
                <c:pt idx="9">
                  <c:v>5.8131905011950202</c:v>
                </c:pt>
                <c:pt idx="10">
                  <c:v>4.7912495252563581</c:v>
                </c:pt>
                <c:pt idx="11">
                  <c:v>3.5261642409364358</c:v>
                </c:pt>
                <c:pt idx="12">
                  <c:v>1.9498133209655322</c:v>
                </c:pt>
                <c:pt idx="13">
                  <c:v>0.67790266084497564</c:v>
                </c:pt>
                <c:pt idx="14">
                  <c:v>3.8415299815497406E-2</c:v>
                </c:pt>
                <c:pt idx="15">
                  <c:v>-1.9141009642576257</c:v>
                </c:pt>
                <c:pt idx="16">
                  <c:v>-1.9222256243357827</c:v>
                </c:pt>
                <c:pt idx="17">
                  <c:v>-2.3713899291234575</c:v>
                </c:pt>
                <c:pt idx="18">
                  <c:v>-2.3772559515591762</c:v>
                </c:pt>
                <c:pt idx="19">
                  <c:v>0.91060163647371795</c:v>
                </c:pt>
                <c:pt idx="20">
                  <c:v>0.34517950989796375</c:v>
                </c:pt>
                <c:pt idx="21">
                  <c:v>0.27950617539704847</c:v>
                </c:pt>
                <c:pt idx="22">
                  <c:v>0.86720733372405157</c:v>
                </c:pt>
                <c:pt idx="23">
                  <c:v>2.0024932547037411</c:v>
                </c:pt>
                <c:pt idx="24">
                  <c:v>2.3399159610935971</c:v>
                </c:pt>
                <c:pt idx="25">
                  <c:v>1.8492857389828865</c:v>
                </c:pt>
                <c:pt idx="26">
                  <c:v>2.6227122830174698</c:v>
                </c:pt>
                <c:pt idx="27">
                  <c:v>4.8522467416501236</c:v>
                </c:pt>
                <c:pt idx="28">
                  <c:v>5.4148816812926714</c:v>
                </c:pt>
                <c:pt idx="29">
                  <c:v>6.2119222606799473</c:v>
                </c:pt>
                <c:pt idx="30">
                  <c:v>6.4234900303290487</c:v>
                </c:pt>
                <c:pt idx="31">
                  <c:v>3.1338413035577606</c:v>
                </c:pt>
                <c:pt idx="32">
                  <c:v>2.6763673232781393</c:v>
                </c:pt>
                <c:pt idx="33">
                  <c:v>3.6692920703945253</c:v>
                </c:pt>
                <c:pt idx="34">
                  <c:v>3.4073902773119613</c:v>
                </c:pt>
                <c:pt idx="35">
                  <c:v>2.4853525345936545</c:v>
                </c:pt>
                <c:pt idx="36">
                  <c:v>3.2978067734055871</c:v>
                </c:pt>
                <c:pt idx="37">
                  <c:v>3.9077912995030495</c:v>
                </c:pt>
                <c:pt idx="38">
                  <c:v>3.5427379571183693</c:v>
                </c:pt>
                <c:pt idx="39">
                  <c:v>3.5050708666858998</c:v>
                </c:pt>
                <c:pt idx="40">
                  <c:v>5.4314627007665095</c:v>
                </c:pt>
                <c:pt idx="41">
                  <c:v>5.9628349818497517</c:v>
                </c:pt>
                <c:pt idx="42">
                  <c:v>6.2057511317902714</c:v>
                </c:pt>
                <c:pt idx="43">
                  <c:v>5.7216579280336965</c:v>
                </c:pt>
                <c:pt idx="44">
                  <c:v>7.4056233980719144</c:v>
                </c:pt>
                <c:pt idx="45">
                  <c:v>5.7043930414685029</c:v>
                </c:pt>
                <c:pt idx="46">
                  <c:v>7.6585896579936641</c:v>
                </c:pt>
                <c:pt idx="47">
                  <c:v>8.1326393219983473</c:v>
                </c:pt>
                <c:pt idx="48">
                  <c:v>5.3392161206367694</c:v>
                </c:pt>
                <c:pt idx="49">
                  <c:v>4.3974642139218867</c:v>
                </c:pt>
                <c:pt idx="50">
                  <c:v>4.2463317094381781</c:v>
                </c:pt>
                <c:pt idx="51">
                  <c:v>4.1609079902472867</c:v>
                </c:pt>
                <c:pt idx="52">
                  <c:v>1.634990647971013</c:v>
                </c:pt>
                <c:pt idx="53">
                  <c:v>1.6129002292870398</c:v>
                </c:pt>
                <c:pt idx="54">
                  <c:v>2.5146448625193996</c:v>
                </c:pt>
                <c:pt idx="55">
                  <c:v>4.0241430401496192</c:v>
                </c:pt>
                <c:pt idx="56">
                  <c:v>3.6618185676755344</c:v>
                </c:pt>
                <c:pt idx="57">
                  <c:v>4.7514122145346338</c:v>
                </c:pt>
                <c:pt idx="58">
                  <c:v>1.6285228622089365</c:v>
                </c:pt>
                <c:pt idx="59">
                  <c:v>2.4799911355999349</c:v>
                </c:pt>
                <c:pt idx="60">
                  <c:v>4.3644366857660266</c:v>
                </c:pt>
                <c:pt idx="61">
                  <c:v>5.4692899664564809</c:v>
                </c:pt>
                <c:pt idx="62">
                  <c:v>5.0313029238100659</c:v>
                </c:pt>
                <c:pt idx="63">
                  <c:v>5.7703903896137332</c:v>
                </c:pt>
                <c:pt idx="64">
                  <c:v>7.1295425377704058</c:v>
                </c:pt>
                <c:pt idx="65">
                  <c:v>6.0288676168249955</c:v>
                </c:pt>
                <c:pt idx="66">
                  <c:v>4.7197124127546175</c:v>
                </c:pt>
                <c:pt idx="67">
                  <c:v>5.9484185310608728</c:v>
                </c:pt>
                <c:pt idx="68">
                  <c:v>5.2220562132695436</c:v>
                </c:pt>
                <c:pt idx="69">
                  <c:v>5.9414365426808669</c:v>
                </c:pt>
                <c:pt idx="70">
                  <c:v>6.784625628367702</c:v>
                </c:pt>
                <c:pt idx="71">
                  <c:v>6.0978180846423147</c:v>
                </c:pt>
                <c:pt idx="72">
                  <c:v>5.913160527181005</c:v>
                </c:pt>
                <c:pt idx="73">
                  <c:v>5.1308896280441552</c:v>
                </c:pt>
                <c:pt idx="74">
                  <c:v>7.3388628730700622</c:v>
                </c:pt>
                <c:pt idx="75">
                  <c:v>8.2931999364527229</c:v>
                </c:pt>
                <c:pt idx="76">
                  <c:v>8.5297220548762773</c:v>
                </c:pt>
                <c:pt idx="77">
                  <c:v>5.8154933748081339</c:v>
                </c:pt>
                <c:pt idx="78">
                  <c:v>6.28572475325615</c:v>
                </c:pt>
                <c:pt idx="79">
                  <c:v>5.2864541650469832</c:v>
                </c:pt>
                <c:pt idx="80">
                  <c:v>8.7581413286795584</c:v>
                </c:pt>
                <c:pt idx="81">
                  <c:v>9.5289720979861325</c:v>
                </c:pt>
                <c:pt idx="82">
                  <c:v>10.791995325977698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1-4E69-9486-FE67F21ACDBA}"/>
            </c:ext>
          </c:extLst>
        </c:ser>
        <c:ser>
          <c:idx val="2"/>
          <c:order val="2"/>
          <c:tx>
            <c:strRef>
              <c:f>Grafy!$CN$3</c:f>
              <c:strCache>
                <c:ptCount val="1"/>
                <c:pt idx="0">
                  <c:v>Domácnosti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Grafy!$CK$4:$CK$88</c:f>
              <c:numCache>
                <c:formatCode>mm/yy</c:formatCode>
                <c:ptCount val="83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  <c:pt idx="52">
                  <c:v>43251</c:v>
                </c:pt>
                <c:pt idx="53">
                  <c:v>43220</c:v>
                </c:pt>
                <c:pt idx="54">
                  <c:v>43190</c:v>
                </c:pt>
                <c:pt idx="55">
                  <c:v>43159</c:v>
                </c:pt>
                <c:pt idx="56">
                  <c:v>43131</c:v>
                </c:pt>
                <c:pt idx="57">
                  <c:v>43100</c:v>
                </c:pt>
                <c:pt idx="58">
                  <c:v>43069</c:v>
                </c:pt>
                <c:pt idx="59">
                  <c:v>43039</c:v>
                </c:pt>
                <c:pt idx="60">
                  <c:v>43008</c:v>
                </c:pt>
                <c:pt idx="61">
                  <c:v>42978</c:v>
                </c:pt>
                <c:pt idx="62">
                  <c:v>42947</c:v>
                </c:pt>
                <c:pt idx="63">
                  <c:v>42916</c:v>
                </c:pt>
                <c:pt idx="64">
                  <c:v>42886</c:v>
                </c:pt>
                <c:pt idx="65">
                  <c:v>42855</c:v>
                </c:pt>
                <c:pt idx="66">
                  <c:v>42825</c:v>
                </c:pt>
                <c:pt idx="67">
                  <c:v>42794</c:v>
                </c:pt>
                <c:pt idx="68">
                  <c:v>42766</c:v>
                </c:pt>
                <c:pt idx="69">
                  <c:v>42735</c:v>
                </c:pt>
                <c:pt idx="70">
                  <c:v>42704</c:v>
                </c:pt>
                <c:pt idx="71">
                  <c:v>42674</c:v>
                </c:pt>
                <c:pt idx="72">
                  <c:v>42643</c:v>
                </c:pt>
                <c:pt idx="73">
                  <c:v>42613</c:v>
                </c:pt>
                <c:pt idx="74">
                  <c:v>42582</c:v>
                </c:pt>
                <c:pt idx="75">
                  <c:v>42490</c:v>
                </c:pt>
                <c:pt idx="76">
                  <c:v>42460</c:v>
                </c:pt>
                <c:pt idx="77">
                  <c:v>42429</c:v>
                </c:pt>
                <c:pt idx="78">
                  <c:v>42400</c:v>
                </c:pt>
                <c:pt idx="79">
                  <c:v>42369</c:v>
                </c:pt>
                <c:pt idx="80">
                  <c:v>42338</c:v>
                </c:pt>
                <c:pt idx="81">
                  <c:v>42308</c:v>
                </c:pt>
                <c:pt idx="82">
                  <c:v>42277</c:v>
                </c:pt>
              </c:numCache>
            </c:numRef>
          </c:cat>
          <c:val>
            <c:numRef>
              <c:f>Grafy!$CN$4:$CN$88</c:f>
              <c:numCache>
                <c:formatCode>0.00</c:formatCode>
                <c:ptCount val="83"/>
                <c:pt idx="0">
                  <c:v>6.9428326848495203</c:v>
                </c:pt>
                <c:pt idx="1">
                  <c:v>7.6651314957570715</c:v>
                </c:pt>
                <c:pt idx="2">
                  <c:v>8.2766420137738486</c:v>
                </c:pt>
                <c:pt idx="3">
                  <c:v>8.7798605739561673</c:v>
                </c:pt>
                <c:pt idx="4">
                  <c:v>8.9313399432193741</c:v>
                </c:pt>
                <c:pt idx="5">
                  <c:v>9.0155853125357908</c:v>
                </c:pt>
                <c:pt idx="6">
                  <c:v>10.891712413013854</c:v>
                </c:pt>
                <c:pt idx="7">
                  <c:v>10.910555411319889</c:v>
                </c:pt>
                <c:pt idx="8">
                  <c:v>10.785998095744986</c:v>
                </c:pt>
                <c:pt idx="9">
                  <c:v>10.490752548343728</c:v>
                </c:pt>
                <c:pt idx="10">
                  <c:v>10.260116572187394</c:v>
                </c:pt>
                <c:pt idx="11">
                  <c:v>9.9008270607269466</c:v>
                </c:pt>
                <c:pt idx="12">
                  <c:v>9.588807515727261</c:v>
                </c:pt>
                <c:pt idx="13">
                  <c:v>9.1727601080114685</c:v>
                </c:pt>
                <c:pt idx="14">
                  <c:v>8.7056168773116624</c:v>
                </c:pt>
                <c:pt idx="15">
                  <c:v>8.5263494786983252</c:v>
                </c:pt>
                <c:pt idx="16">
                  <c:v>8.1689891087622932</c:v>
                </c:pt>
                <c:pt idx="17">
                  <c:v>7.734991838269023</c:v>
                </c:pt>
                <c:pt idx="18">
                  <c:v>7.238282141275465</c:v>
                </c:pt>
                <c:pt idx="19">
                  <c:v>6.8553619689007972</c:v>
                </c:pt>
                <c:pt idx="20">
                  <c:v>6.805916562960368</c:v>
                </c:pt>
                <c:pt idx="21">
                  <c:v>6.8514760136979325</c:v>
                </c:pt>
                <c:pt idx="22">
                  <c:v>6.6937304633940764</c:v>
                </c:pt>
                <c:pt idx="23">
                  <c:v>6.6998242865618618</c:v>
                </c:pt>
                <c:pt idx="24">
                  <c:v>6.6816134262096982</c:v>
                </c:pt>
                <c:pt idx="25">
                  <c:v>6.541856289956316</c:v>
                </c:pt>
                <c:pt idx="26">
                  <c:v>6.5301947178534547</c:v>
                </c:pt>
                <c:pt idx="27">
                  <c:v>6.4371479269676346</c:v>
                </c:pt>
                <c:pt idx="28">
                  <c:v>6.2691621763880656</c:v>
                </c:pt>
                <c:pt idx="29">
                  <c:v>6.4009364836716598</c:v>
                </c:pt>
                <c:pt idx="30">
                  <c:v>6.6238971049867201</c:v>
                </c:pt>
                <c:pt idx="31">
                  <c:v>6.7128333130988871</c:v>
                </c:pt>
                <c:pt idx="32">
                  <c:v>6.5089772166667226</c:v>
                </c:pt>
                <c:pt idx="33">
                  <c:v>6.4250879700653352</c:v>
                </c:pt>
                <c:pt idx="34">
                  <c:v>6.1971743340528906</c:v>
                </c:pt>
                <c:pt idx="35">
                  <c:v>6.3038723544329267</c:v>
                </c:pt>
                <c:pt idx="36">
                  <c:v>6.6333813159294985</c:v>
                </c:pt>
                <c:pt idx="37">
                  <c:v>6.7148789711886314</c:v>
                </c:pt>
                <c:pt idx="38">
                  <c:v>6.9630479237687171</c:v>
                </c:pt>
                <c:pt idx="39">
                  <c:v>6.9775737259991866</c:v>
                </c:pt>
                <c:pt idx="40">
                  <c:v>7.2054697141501922</c:v>
                </c:pt>
                <c:pt idx="41">
                  <c:v>7.3457074760618024</c:v>
                </c:pt>
                <c:pt idx="42">
                  <c:v>7.4615199652301012</c:v>
                </c:pt>
                <c:pt idx="43">
                  <c:v>7.5861131042503693</c:v>
                </c:pt>
                <c:pt idx="44">
                  <c:v>7.75952047836308</c:v>
                </c:pt>
                <c:pt idx="45">
                  <c:v>7.8953323754207938</c:v>
                </c:pt>
                <c:pt idx="46">
                  <c:v>8.1724624410671964</c:v>
                </c:pt>
                <c:pt idx="47">
                  <c:v>8.1673320113146097</c:v>
                </c:pt>
                <c:pt idx="48">
                  <c:v>7.9308182983224951</c:v>
                </c:pt>
                <c:pt idx="49">
                  <c:v>7.7606924014301581</c:v>
                </c:pt>
                <c:pt idx="50">
                  <c:v>7.7493653354634873</c:v>
                </c:pt>
                <c:pt idx="51">
                  <c:v>7.7176478921492819</c:v>
                </c:pt>
                <c:pt idx="52">
                  <c:v>7.7723459061758149</c:v>
                </c:pt>
                <c:pt idx="53">
                  <c:v>7.883213674952283</c:v>
                </c:pt>
                <c:pt idx="54">
                  <c:v>7.8600964711668109</c:v>
                </c:pt>
                <c:pt idx="55">
                  <c:v>7.9868542015097965</c:v>
                </c:pt>
                <c:pt idx="56">
                  <c:v>8.0420068351881202</c:v>
                </c:pt>
                <c:pt idx="57">
                  <c:v>8.0224922199359163</c:v>
                </c:pt>
                <c:pt idx="58">
                  <c:v>7.9973484442589005</c:v>
                </c:pt>
                <c:pt idx="59">
                  <c:v>8.0867404511276497</c:v>
                </c:pt>
                <c:pt idx="60">
                  <c:v>8.2641724306407927</c:v>
                </c:pt>
                <c:pt idx="61">
                  <c:v>8.6074621243612981</c:v>
                </c:pt>
                <c:pt idx="62">
                  <c:v>8.6355861585018179</c:v>
                </c:pt>
                <c:pt idx="63">
                  <c:v>8.6973464353852226</c:v>
                </c:pt>
                <c:pt idx="64">
                  <c:v>8.7270785525644037</c:v>
                </c:pt>
                <c:pt idx="65">
                  <c:v>8.6176658888926116</c:v>
                </c:pt>
                <c:pt idx="66">
                  <c:v>8.664390331710603</c:v>
                </c:pt>
                <c:pt idx="67">
                  <c:v>8.2314112449212384</c:v>
                </c:pt>
                <c:pt idx="68">
                  <c:v>8.3474945754669072</c:v>
                </c:pt>
                <c:pt idx="69">
                  <c:v>7.7265116289615854</c:v>
                </c:pt>
                <c:pt idx="70">
                  <c:v>8.0115199350150768</c:v>
                </c:pt>
                <c:pt idx="71">
                  <c:v>7.6925664792380166</c:v>
                </c:pt>
                <c:pt idx="72">
                  <c:v>7.4147055330555212</c:v>
                </c:pt>
                <c:pt idx="73">
                  <c:v>7.2640157245075887</c:v>
                </c:pt>
                <c:pt idx="74">
                  <c:v>6.9371578976357151</c:v>
                </c:pt>
                <c:pt idx="75">
                  <c:v>6.8121787149993063</c:v>
                </c:pt>
                <c:pt idx="76">
                  <c:v>6.6127852792053021</c:v>
                </c:pt>
                <c:pt idx="77">
                  <c:v>6.7995566914344607</c:v>
                </c:pt>
                <c:pt idx="78">
                  <c:v>6.2795968982183759</c:v>
                </c:pt>
                <c:pt idx="79">
                  <c:v>6.5990548963914542</c:v>
                </c:pt>
                <c:pt idx="80">
                  <c:v>6.3641426076597618</c:v>
                </c:pt>
                <c:pt idx="81">
                  <c:v>6.1719043874050028</c:v>
                </c:pt>
                <c:pt idx="82">
                  <c:v>6.0390629962214337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E1-4E69-9486-FE67F21AC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4027312"/>
        <c:axId val="804031472"/>
      </c:lineChart>
      <c:dateAx>
        <c:axId val="804027312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4031472"/>
        <c:crosses val="autoZero"/>
        <c:auto val="1"/>
        <c:lblOffset val="100"/>
        <c:baseTimeUnit val="months"/>
      </c:dateAx>
      <c:valAx>
        <c:axId val="8040314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4027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692542407552544E-2"/>
          <c:y val="6.005165755554441E-2"/>
          <c:w val="0.87466097143625765"/>
          <c:h val="0.66168007662835249"/>
        </c:manualLayout>
      </c:layout>
      <c:lineChart>
        <c:grouping val="standard"/>
        <c:varyColors val="0"/>
        <c:ser>
          <c:idx val="1"/>
          <c:order val="0"/>
          <c:tx>
            <c:strRef>
              <c:f>PMI_Manufacturing!$AR$4</c:f>
              <c:strCache>
                <c:ptCount val="1"/>
                <c:pt idx="0">
                  <c:v>eurozóna</c:v>
                </c:pt>
              </c:strCache>
            </c:strRef>
          </c:tx>
          <c:spPr>
            <a:ln w="15875">
              <a:solidFill>
                <a:srgbClr val="60A6DA"/>
              </a:solidFill>
              <a:prstDash val="solid"/>
            </a:ln>
          </c:spPr>
          <c:marker>
            <c:symbol val="none"/>
          </c:marker>
          <c:cat>
            <c:numRef>
              <c:f>PMI_Manufacturing!$AP$104:$AP$140</c:f>
              <c:numCache>
                <c:formatCode>mmm\-yy</c:formatCode>
                <c:ptCount val="37"/>
                <c:pt idx="0">
                  <c:v>43769</c:v>
                </c:pt>
                <c:pt idx="1">
                  <c:v>43799</c:v>
                </c:pt>
                <c:pt idx="2">
                  <c:v>43830</c:v>
                </c:pt>
                <c:pt idx="3">
                  <c:v>43861</c:v>
                </c:pt>
                <c:pt idx="4">
                  <c:v>43890</c:v>
                </c:pt>
                <c:pt idx="5">
                  <c:v>43921</c:v>
                </c:pt>
                <c:pt idx="6">
                  <c:v>43951</c:v>
                </c:pt>
                <c:pt idx="7">
                  <c:v>43982</c:v>
                </c:pt>
                <c:pt idx="8">
                  <c:v>44012</c:v>
                </c:pt>
                <c:pt idx="9">
                  <c:v>44043</c:v>
                </c:pt>
                <c:pt idx="10">
                  <c:v>44074</c:v>
                </c:pt>
                <c:pt idx="11">
                  <c:v>44104</c:v>
                </c:pt>
                <c:pt idx="12">
                  <c:v>44135</c:v>
                </c:pt>
                <c:pt idx="13">
                  <c:v>44165</c:v>
                </c:pt>
                <c:pt idx="14">
                  <c:v>44196</c:v>
                </c:pt>
                <c:pt idx="15">
                  <c:v>44227</c:v>
                </c:pt>
                <c:pt idx="16">
                  <c:v>44255</c:v>
                </c:pt>
                <c:pt idx="17">
                  <c:v>44286</c:v>
                </c:pt>
                <c:pt idx="18">
                  <c:v>44316</c:v>
                </c:pt>
                <c:pt idx="19">
                  <c:v>44347</c:v>
                </c:pt>
                <c:pt idx="20">
                  <c:v>44377</c:v>
                </c:pt>
                <c:pt idx="21">
                  <c:v>44408</c:v>
                </c:pt>
                <c:pt idx="22">
                  <c:v>44439</c:v>
                </c:pt>
                <c:pt idx="23">
                  <c:v>44469</c:v>
                </c:pt>
                <c:pt idx="24">
                  <c:v>44500</c:v>
                </c:pt>
                <c:pt idx="25">
                  <c:v>44530</c:v>
                </c:pt>
                <c:pt idx="26">
                  <c:v>44561</c:v>
                </c:pt>
                <c:pt idx="27">
                  <c:v>44592</c:v>
                </c:pt>
                <c:pt idx="28">
                  <c:v>44620</c:v>
                </c:pt>
                <c:pt idx="29">
                  <c:v>44651</c:v>
                </c:pt>
                <c:pt idx="30">
                  <c:v>44681</c:v>
                </c:pt>
                <c:pt idx="31">
                  <c:v>44712</c:v>
                </c:pt>
                <c:pt idx="32">
                  <c:v>44742</c:v>
                </c:pt>
                <c:pt idx="33">
                  <c:v>44773</c:v>
                </c:pt>
                <c:pt idx="34">
                  <c:v>44804</c:v>
                </c:pt>
                <c:pt idx="35">
                  <c:v>44834</c:v>
                </c:pt>
                <c:pt idx="36">
                  <c:v>44865</c:v>
                </c:pt>
              </c:numCache>
            </c:numRef>
          </c:cat>
          <c:val>
            <c:numRef>
              <c:f>PMI_Manufacturing!$AS$104:$AS$140</c:f>
              <c:numCache>
                <c:formatCode>0.0</c:formatCode>
                <c:ptCount val="37"/>
                <c:pt idx="0">
                  <c:v>42.1</c:v>
                </c:pt>
                <c:pt idx="1">
                  <c:v>44.1</c:v>
                </c:pt>
                <c:pt idx="2">
                  <c:v>43.7</c:v>
                </c:pt>
                <c:pt idx="3">
                  <c:v>45.3</c:v>
                </c:pt>
                <c:pt idx="4">
                  <c:v>48</c:v>
                </c:pt>
                <c:pt idx="5">
                  <c:v>45.4</c:v>
                </c:pt>
                <c:pt idx="6">
                  <c:v>34.5</c:v>
                </c:pt>
                <c:pt idx="7">
                  <c:v>36.6</c:v>
                </c:pt>
                <c:pt idx="8">
                  <c:v>45.2</c:v>
                </c:pt>
                <c:pt idx="9">
                  <c:v>51</c:v>
                </c:pt>
                <c:pt idx="10">
                  <c:v>52.2</c:v>
                </c:pt>
                <c:pt idx="11">
                  <c:v>56.4</c:v>
                </c:pt>
                <c:pt idx="12">
                  <c:v>58.2</c:v>
                </c:pt>
                <c:pt idx="13">
                  <c:v>57.8</c:v>
                </c:pt>
                <c:pt idx="14">
                  <c:v>58.3</c:v>
                </c:pt>
                <c:pt idx="15">
                  <c:v>57.1</c:v>
                </c:pt>
                <c:pt idx="16">
                  <c:v>60.7</c:v>
                </c:pt>
                <c:pt idx="17">
                  <c:v>66.599999999999994</c:v>
                </c:pt>
                <c:pt idx="18">
                  <c:v>66.2</c:v>
                </c:pt>
                <c:pt idx="19">
                  <c:v>64.400000000000006</c:v>
                </c:pt>
                <c:pt idx="20">
                  <c:v>65.099999999999994</c:v>
                </c:pt>
                <c:pt idx="21">
                  <c:v>65.900000000000006</c:v>
                </c:pt>
                <c:pt idx="22">
                  <c:v>62.6</c:v>
                </c:pt>
                <c:pt idx="23">
                  <c:v>58.4</c:v>
                </c:pt>
                <c:pt idx="24">
                  <c:v>57.8</c:v>
                </c:pt>
                <c:pt idx="25">
                  <c:v>57.4</c:v>
                </c:pt>
                <c:pt idx="26">
                  <c:v>57.4</c:v>
                </c:pt>
                <c:pt idx="27">
                  <c:v>59.8</c:v>
                </c:pt>
                <c:pt idx="28">
                  <c:v>58.4</c:v>
                </c:pt>
                <c:pt idx="29">
                  <c:v>56.9</c:v>
                </c:pt>
                <c:pt idx="30">
                  <c:v>54.6</c:v>
                </c:pt>
                <c:pt idx="31">
                  <c:v>54.8</c:v>
                </c:pt>
                <c:pt idx="32">
                  <c:v>52</c:v>
                </c:pt>
                <c:pt idx="33">
                  <c:v>49.3</c:v>
                </c:pt>
                <c:pt idx="34">
                  <c:v>49.1</c:v>
                </c:pt>
                <c:pt idx="35">
                  <c:v>47.8</c:v>
                </c:pt>
                <c:pt idx="36">
                  <c:v>45.1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98-4222-A287-A4442D849B80}"/>
            </c:ext>
          </c:extLst>
        </c:ser>
        <c:ser>
          <c:idx val="0"/>
          <c:order val="1"/>
          <c:tx>
            <c:strRef>
              <c:f>PMI_Manufacturing!$AQ$4</c:f>
              <c:strCache>
                <c:ptCount val="1"/>
                <c:pt idx="0">
                  <c:v>ČR</c:v>
                </c:pt>
              </c:strCache>
            </c:strRef>
          </c:tx>
          <c:spPr>
            <a:ln w="15875">
              <a:solidFill>
                <a:schemeClr val="accent4"/>
              </a:solidFill>
              <a:prstDash val="solid"/>
            </a:ln>
          </c:spPr>
          <c:marker>
            <c:symbol val="none"/>
          </c:marker>
          <c:cat>
            <c:numRef>
              <c:f>PMI_Manufacturing!$AP$104:$AP$140</c:f>
              <c:numCache>
                <c:formatCode>mmm\-yy</c:formatCode>
                <c:ptCount val="37"/>
                <c:pt idx="0">
                  <c:v>43769</c:v>
                </c:pt>
                <c:pt idx="1">
                  <c:v>43799</c:v>
                </c:pt>
                <c:pt idx="2">
                  <c:v>43830</c:v>
                </c:pt>
                <c:pt idx="3">
                  <c:v>43861</c:v>
                </c:pt>
                <c:pt idx="4">
                  <c:v>43890</c:v>
                </c:pt>
                <c:pt idx="5">
                  <c:v>43921</c:v>
                </c:pt>
                <c:pt idx="6">
                  <c:v>43951</c:v>
                </c:pt>
                <c:pt idx="7">
                  <c:v>43982</c:v>
                </c:pt>
                <c:pt idx="8">
                  <c:v>44012</c:v>
                </c:pt>
                <c:pt idx="9">
                  <c:v>44043</c:v>
                </c:pt>
                <c:pt idx="10">
                  <c:v>44074</c:v>
                </c:pt>
                <c:pt idx="11">
                  <c:v>44104</c:v>
                </c:pt>
                <c:pt idx="12">
                  <c:v>44135</c:v>
                </c:pt>
                <c:pt idx="13">
                  <c:v>44165</c:v>
                </c:pt>
                <c:pt idx="14">
                  <c:v>44196</c:v>
                </c:pt>
                <c:pt idx="15">
                  <c:v>44227</c:v>
                </c:pt>
                <c:pt idx="16">
                  <c:v>44255</c:v>
                </c:pt>
                <c:pt idx="17">
                  <c:v>44286</c:v>
                </c:pt>
                <c:pt idx="18">
                  <c:v>44316</c:v>
                </c:pt>
                <c:pt idx="19">
                  <c:v>44347</c:v>
                </c:pt>
                <c:pt idx="20">
                  <c:v>44377</c:v>
                </c:pt>
                <c:pt idx="21">
                  <c:v>44408</c:v>
                </c:pt>
                <c:pt idx="22">
                  <c:v>44439</c:v>
                </c:pt>
                <c:pt idx="23">
                  <c:v>44469</c:v>
                </c:pt>
                <c:pt idx="24">
                  <c:v>44500</c:v>
                </c:pt>
                <c:pt idx="25">
                  <c:v>44530</c:v>
                </c:pt>
                <c:pt idx="26">
                  <c:v>44561</c:v>
                </c:pt>
                <c:pt idx="27">
                  <c:v>44592</c:v>
                </c:pt>
                <c:pt idx="28">
                  <c:v>44620</c:v>
                </c:pt>
                <c:pt idx="29">
                  <c:v>44651</c:v>
                </c:pt>
                <c:pt idx="30">
                  <c:v>44681</c:v>
                </c:pt>
                <c:pt idx="31">
                  <c:v>44712</c:v>
                </c:pt>
                <c:pt idx="32">
                  <c:v>44742</c:v>
                </c:pt>
                <c:pt idx="33">
                  <c:v>44773</c:v>
                </c:pt>
                <c:pt idx="34">
                  <c:v>44804</c:v>
                </c:pt>
                <c:pt idx="35">
                  <c:v>44834</c:v>
                </c:pt>
                <c:pt idx="36">
                  <c:v>44865</c:v>
                </c:pt>
              </c:numCache>
            </c:numRef>
          </c:cat>
          <c:val>
            <c:numRef>
              <c:f>PMI_Manufacturing!$AQ$104:$AQ$140</c:f>
              <c:numCache>
                <c:formatCode>0.0</c:formatCode>
                <c:ptCount val="37"/>
                <c:pt idx="0">
                  <c:v>45</c:v>
                </c:pt>
                <c:pt idx="1">
                  <c:v>43.5</c:v>
                </c:pt>
                <c:pt idx="2">
                  <c:v>43.6</c:v>
                </c:pt>
                <c:pt idx="3">
                  <c:v>45.2</c:v>
                </c:pt>
                <c:pt idx="4">
                  <c:v>46.5</c:v>
                </c:pt>
                <c:pt idx="5">
                  <c:v>41.3</c:v>
                </c:pt>
                <c:pt idx="6">
                  <c:v>35.1</c:v>
                </c:pt>
                <c:pt idx="7">
                  <c:v>39.6</c:v>
                </c:pt>
                <c:pt idx="8">
                  <c:v>44.9</c:v>
                </c:pt>
                <c:pt idx="9">
                  <c:v>47</c:v>
                </c:pt>
                <c:pt idx="10">
                  <c:v>49.1</c:v>
                </c:pt>
                <c:pt idx="11">
                  <c:v>50.7</c:v>
                </c:pt>
                <c:pt idx="12">
                  <c:v>51.9</c:v>
                </c:pt>
                <c:pt idx="13">
                  <c:v>53.9</c:v>
                </c:pt>
                <c:pt idx="14">
                  <c:v>57</c:v>
                </c:pt>
                <c:pt idx="15">
                  <c:v>57</c:v>
                </c:pt>
                <c:pt idx="16">
                  <c:v>56.5</c:v>
                </c:pt>
                <c:pt idx="17">
                  <c:v>58</c:v>
                </c:pt>
                <c:pt idx="18">
                  <c:v>58.9</c:v>
                </c:pt>
                <c:pt idx="19">
                  <c:v>61.8</c:v>
                </c:pt>
                <c:pt idx="20">
                  <c:v>62.7</c:v>
                </c:pt>
                <c:pt idx="21">
                  <c:v>62</c:v>
                </c:pt>
                <c:pt idx="22">
                  <c:v>61</c:v>
                </c:pt>
                <c:pt idx="23">
                  <c:v>58</c:v>
                </c:pt>
                <c:pt idx="24">
                  <c:v>55.1</c:v>
                </c:pt>
                <c:pt idx="25">
                  <c:v>57.1</c:v>
                </c:pt>
                <c:pt idx="26">
                  <c:v>59.1</c:v>
                </c:pt>
                <c:pt idx="27">
                  <c:v>59</c:v>
                </c:pt>
                <c:pt idx="28">
                  <c:v>56.5</c:v>
                </c:pt>
                <c:pt idx="29">
                  <c:v>54.7</c:v>
                </c:pt>
                <c:pt idx="30">
                  <c:v>54.4</c:v>
                </c:pt>
                <c:pt idx="31">
                  <c:v>52.3</c:v>
                </c:pt>
                <c:pt idx="32">
                  <c:v>49</c:v>
                </c:pt>
                <c:pt idx="33">
                  <c:v>46.8</c:v>
                </c:pt>
                <c:pt idx="34">
                  <c:v>46.8</c:v>
                </c:pt>
                <c:pt idx="35">
                  <c:v>44.7</c:v>
                </c:pt>
                <c:pt idx="36">
                  <c:v>41.7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98-4222-A287-A4442D849B80}"/>
            </c:ext>
          </c:extLst>
        </c:ser>
        <c:ser>
          <c:idx val="2"/>
          <c:order val="2"/>
          <c:tx>
            <c:strRef>
              <c:f>PMI_Manufacturing!$AS$4</c:f>
              <c:strCache>
                <c:ptCount val="1"/>
                <c:pt idx="0">
                  <c:v>Německo</c:v>
                </c:pt>
              </c:strCache>
            </c:strRef>
          </c:tx>
          <c:spPr>
            <a:ln w="15875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PMI_Manufacturing!$AP$104:$AP$140</c:f>
              <c:numCache>
                <c:formatCode>mmm\-yy</c:formatCode>
                <c:ptCount val="37"/>
                <c:pt idx="0">
                  <c:v>43769</c:v>
                </c:pt>
                <c:pt idx="1">
                  <c:v>43799</c:v>
                </c:pt>
                <c:pt idx="2">
                  <c:v>43830</c:v>
                </c:pt>
                <c:pt idx="3">
                  <c:v>43861</c:v>
                </c:pt>
                <c:pt idx="4">
                  <c:v>43890</c:v>
                </c:pt>
                <c:pt idx="5">
                  <c:v>43921</c:v>
                </c:pt>
                <c:pt idx="6">
                  <c:v>43951</c:v>
                </c:pt>
                <c:pt idx="7">
                  <c:v>43982</c:v>
                </c:pt>
                <c:pt idx="8">
                  <c:v>44012</c:v>
                </c:pt>
                <c:pt idx="9">
                  <c:v>44043</c:v>
                </c:pt>
                <c:pt idx="10">
                  <c:v>44074</c:v>
                </c:pt>
                <c:pt idx="11">
                  <c:v>44104</c:v>
                </c:pt>
                <c:pt idx="12">
                  <c:v>44135</c:v>
                </c:pt>
                <c:pt idx="13">
                  <c:v>44165</c:v>
                </c:pt>
                <c:pt idx="14">
                  <c:v>44196</c:v>
                </c:pt>
                <c:pt idx="15">
                  <c:v>44227</c:v>
                </c:pt>
                <c:pt idx="16">
                  <c:v>44255</c:v>
                </c:pt>
                <c:pt idx="17">
                  <c:v>44286</c:v>
                </c:pt>
                <c:pt idx="18">
                  <c:v>44316</c:v>
                </c:pt>
                <c:pt idx="19">
                  <c:v>44347</c:v>
                </c:pt>
                <c:pt idx="20">
                  <c:v>44377</c:v>
                </c:pt>
                <c:pt idx="21">
                  <c:v>44408</c:v>
                </c:pt>
                <c:pt idx="22">
                  <c:v>44439</c:v>
                </c:pt>
                <c:pt idx="23">
                  <c:v>44469</c:v>
                </c:pt>
                <c:pt idx="24">
                  <c:v>44500</c:v>
                </c:pt>
                <c:pt idx="25">
                  <c:v>44530</c:v>
                </c:pt>
                <c:pt idx="26">
                  <c:v>44561</c:v>
                </c:pt>
                <c:pt idx="27">
                  <c:v>44592</c:v>
                </c:pt>
                <c:pt idx="28">
                  <c:v>44620</c:v>
                </c:pt>
                <c:pt idx="29">
                  <c:v>44651</c:v>
                </c:pt>
                <c:pt idx="30">
                  <c:v>44681</c:v>
                </c:pt>
                <c:pt idx="31">
                  <c:v>44712</c:v>
                </c:pt>
                <c:pt idx="32">
                  <c:v>44742</c:v>
                </c:pt>
                <c:pt idx="33">
                  <c:v>44773</c:v>
                </c:pt>
                <c:pt idx="34">
                  <c:v>44804</c:v>
                </c:pt>
                <c:pt idx="35">
                  <c:v>44834</c:v>
                </c:pt>
                <c:pt idx="36">
                  <c:v>44865</c:v>
                </c:pt>
              </c:numCache>
            </c:numRef>
          </c:cat>
          <c:val>
            <c:numRef>
              <c:f>PMI_Manufacturing!$AS$104:$AS$140</c:f>
              <c:numCache>
                <c:formatCode>0.0</c:formatCode>
                <c:ptCount val="37"/>
                <c:pt idx="0">
                  <c:v>42.1</c:v>
                </c:pt>
                <c:pt idx="1">
                  <c:v>44.1</c:v>
                </c:pt>
                <c:pt idx="2">
                  <c:v>43.7</c:v>
                </c:pt>
                <c:pt idx="3">
                  <c:v>45.3</c:v>
                </c:pt>
                <c:pt idx="4">
                  <c:v>48</c:v>
                </c:pt>
                <c:pt idx="5">
                  <c:v>45.4</c:v>
                </c:pt>
                <c:pt idx="6">
                  <c:v>34.5</c:v>
                </c:pt>
                <c:pt idx="7">
                  <c:v>36.6</c:v>
                </c:pt>
                <c:pt idx="8">
                  <c:v>45.2</c:v>
                </c:pt>
                <c:pt idx="9">
                  <c:v>51</c:v>
                </c:pt>
                <c:pt idx="10">
                  <c:v>52.2</c:v>
                </c:pt>
                <c:pt idx="11">
                  <c:v>56.4</c:v>
                </c:pt>
                <c:pt idx="12">
                  <c:v>58.2</c:v>
                </c:pt>
                <c:pt idx="13">
                  <c:v>57.8</c:v>
                </c:pt>
                <c:pt idx="14">
                  <c:v>58.3</c:v>
                </c:pt>
                <c:pt idx="15">
                  <c:v>57.1</c:v>
                </c:pt>
                <c:pt idx="16">
                  <c:v>60.7</c:v>
                </c:pt>
                <c:pt idx="17">
                  <c:v>66.599999999999994</c:v>
                </c:pt>
                <c:pt idx="18">
                  <c:v>66.2</c:v>
                </c:pt>
                <c:pt idx="19">
                  <c:v>64.400000000000006</c:v>
                </c:pt>
                <c:pt idx="20">
                  <c:v>65.099999999999994</c:v>
                </c:pt>
                <c:pt idx="21">
                  <c:v>65.900000000000006</c:v>
                </c:pt>
                <c:pt idx="22">
                  <c:v>62.6</c:v>
                </c:pt>
                <c:pt idx="23">
                  <c:v>58.4</c:v>
                </c:pt>
                <c:pt idx="24">
                  <c:v>57.8</c:v>
                </c:pt>
                <c:pt idx="25">
                  <c:v>57.4</c:v>
                </c:pt>
                <c:pt idx="26">
                  <c:v>57.4</c:v>
                </c:pt>
                <c:pt idx="27">
                  <c:v>59.8</c:v>
                </c:pt>
                <c:pt idx="28">
                  <c:v>58.4</c:v>
                </c:pt>
                <c:pt idx="29">
                  <c:v>56.9</c:v>
                </c:pt>
                <c:pt idx="30">
                  <c:v>54.6</c:v>
                </c:pt>
                <c:pt idx="31">
                  <c:v>54.8</c:v>
                </c:pt>
                <c:pt idx="32">
                  <c:v>52</c:v>
                </c:pt>
                <c:pt idx="33">
                  <c:v>49.3</c:v>
                </c:pt>
                <c:pt idx="34">
                  <c:v>49.1</c:v>
                </c:pt>
                <c:pt idx="35">
                  <c:v>47.8</c:v>
                </c:pt>
                <c:pt idx="36">
                  <c:v>45.1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98-4222-A287-A4442D849B80}"/>
            </c:ext>
          </c:extLst>
        </c:ser>
        <c:ser>
          <c:idx val="3"/>
          <c:order val="3"/>
          <c:tx>
            <c:strRef>
              <c:f>PMI_Manufacturing!$AT$4</c:f>
              <c:strCache>
                <c:ptCount val="1"/>
                <c:pt idx="0">
                  <c:v>Čína (oficialní)</c:v>
                </c:pt>
              </c:strCache>
            </c:strRef>
          </c:tx>
          <c:spPr>
            <a:ln w="15875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PMI_Manufacturing!$AP$104:$AP$140</c:f>
              <c:numCache>
                <c:formatCode>mmm\-yy</c:formatCode>
                <c:ptCount val="37"/>
                <c:pt idx="0">
                  <c:v>43769</c:v>
                </c:pt>
                <c:pt idx="1">
                  <c:v>43799</c:v>
                </c:pt>
                <c:pt idx="2">
                  <c:v>43830</c:v>
                </c:pt>
                <c:pt idx="3">
                  <c:v>43861</c:v>
                </c:pt>
                <c:pt idx="4">
                  <c:v>43890</c:v>
                </c:pt>
                <c:pt idx="5">
                  <c:v>43921</c:v>
                </c:pt>
                <c:pt idx="6">
                  <c:v>43951</c:v>
                </c:pt>
                <c:pt idx="7">
                  <c:v>43982</c:v>
                </c:pt>
                <c:pt idx="8">
                  <c:v>44012</c:v>
                </c:pt>
                <c:pt idx="9">
                  <c:v>44043</c:v>
                </c:pt>
                <c:pt idx="10">
                  <c:v>44074</c:v>
                </c:pt>
                <c:pt idx="11">
                  <c:v>44104</c:v>
                </c:pt>
                <c:pt idx="12">
                  <c:v>44135</c:v>
                </c:pt>
                <c:pt idx="13">
                  <c:v>44165</c:v>
                </c:pt>
                <c:pt idx="14">
                  <c:v>44196</c:v>
                </c:pt>
                <c:pt idx="15">
                  <c:v>44227</c:v>
                </c:pt>
                <c:pt idx="16">
                  <c:v>44255</c:v>
                </c:pt>
                <c:pt idx="17">
                  <c:v>44286</c:v>
                </c:pt>
                <c:pt idx="18">
                  <c:v>44316</c:v>
                </c:pt>
                <c:pt idx="19">
                  <c:v>44347</c:v>
                </c:pt>
                <c:pt idx="20">
                  <c:v>44377</c:v>
                </c:pt>
                <c:pt idx="21">
                  <c:v>44408</c:v>
                </c:pt>
                <c:pt idx="22">
                  <c:v>44439</c:v>
                </c:pt>
                <c:pt idx="23">
                  <c:v>44469</c:v>
                </c:pt>
                <c:pt idx="24">
                  <c:v>44500</c:v>
                </c:pt>
                <c:pt idx="25">
                  <c:v>44530</c:v>
                </c:pt>
                <c:pt idx="26">
                  <c:v>44561</c:v>
                </c:pt>
                <c:pt idx="27">
                  <c:v>44592</c:v>
                </c:pt>
                <c:pt idx="28">
                  <c:v>44620</c:v>
                </c:pt>
                <c:pt idx="29">
                  <c:v>44651</c:v>
                </c:pt>
                <c:pt idx="30">
                  <c:v>44681</c:v>
                </c:pt>
                <c:pt idx="31">
                  <c:v>44712</c:v>
                </c:pt>
                <c:pt idx="32">
                  <c:v>44742</c:v>
                </c:pt>
                <c:pt idx="33">
                  <c:v>44773</c:v>
                </c:pt>
                <c:pt idx="34">
                  <c:v>44804</c:v>
                </c:pt>
                <c:pt idx="35">
                  <c:v>44834</c:v>
                </c:pt>
                <c:pt idx="36">
                  <c:v>44865</c:v>
                </c:pt>
              </c:numCache>
            </c:numRef>
          </c:cat>
          <c:val>
            <c:numRef>
              <c:f>PMI_Manufacturing!$AT$104:$AT$140</c:f>
              <c:numCache>
                <c:formatCode>0.00</c:formatCode>
                <c:ptCount val="37"/>
                <c:pt idx="0">
                  <c:v>49.3</c:v>
                </c:pt>
                <c:pt idx="1">
                  <c:v>50.2</c:v>
                </c:pt>
                <c:pt idx="2">
                  <c:v>50.2</c:v>
                </c:pt>
                <c:pt idx="3">
                  <c:v>50</c:v>
                </c:pt>
                <c:pt idx="4">
                  <c:v>35.700000000000003</c:v>
                </c:pt>
                <c:pt idx="5">
                  <c:v>52</c:v>
                </c:pt>
                <c:pt idx="6">
                  <c:v>50.8</c:v>
                </c:pt>
                <c:pt idx="7">
                  <c:v>50.6</c:v>
                </c:pt>
                <c:pt idx="8">
                  <c:v>50.9</c:v>
                </c:pt>
                <c:pt idx="9">
                  <c:v>51.1</c:v>
                </c:pt>
                <c:pt idx="10">
                  <c:v>51</c:v>
                </c:pt>
                <c:pt idx="11">
                  <c:v>51.5</c:v>
                </c:pt>
                <c:pt idx="12">
                  <c:v>51.4</c:v>
                </c:pt>
                <c:pt idx="13">
                  <c:v>52.1</c:v>
                </c:pt>
                <c:pt idx="14">
                  <c:v>51.9</c:v>
                </c:pt>
                <c:pt idx="15">
                  <c:v>51.3</c:v>
                </c:pt>
                <c:pt idx="16">
                  <c:v>50.6</c:v>
                </c:pt>
                <c:pt idx="17">
                  <c:v>51.9</c:v>
                </c:pt>
                <c:pt idx="18">
                  <c:v>51.1</c:v>
                </c:pt>
                <c:pt idx="19">
                  <c:v>51</c:v>
                </c:pt>
                <c:pt idx="20">
                  <c:v>50.9</c:v>
                </c:pt>
                <c:pt idx="21">
                  <c:v>50.4</c:v>
                </c:pt>
                <c:pt idx="22">
                  <c:v>50.1</c:v>
                </c:pt>
                <c:pt idx="23">
                  <c:v>49.6</c:v>
                </c:pt>
                <c:pt idx="24">
                  <c:v>49.2</c:v>
                </c:pt>
                <c:pt idx="25">
                  <c:v>50.1</c:v>
                </c:pt>
                <c:pt idx="26">
                  <c:v>50.3</c:v>
                </c:pt>
                <c:pt idx="27">
                  <c:v>50.1</c:v>
                </c:pt>
                <c:pt idx="28">
                  <c:v>50.2</c:v>
                </c:pt>
                <c:pt idx="29">
                  <c:v>49.5</c:v>
                </c:pt>
                <c:pt idx="30">
                  <c:v>47.4</c:v>
                </c:pt>
                <c:pt idx="31">
                  <c:v>49.6</c:v>
                </c:pt>
                <c:pt idx="32">
                  <c:v>50.2</c:v>
                </c:pt>
                <c:pt idx="33">
                  <c:v>49</c:v>
                </c:pt>
                <c:pt idx="34">
                  <c:v>49.4</c:v>
                </c:pt>
                <c:pt idx="35">
                  <c:v>50.1</c:v>
                </c:pt>
                <c:pt idx="36">
                  <c:v>49.2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98-4222-A287-A4442D849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5538592"/>
        <c:axId val="2066541808"/>
      </c:lineChart>
      <c:dateAx>
        <c:axId val="2035538592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767676"/>
            </a:solidFill>
            <a:prstDash val="solid"/>
          </a:ln>
        </c:spPr>
        <c:crossAx val="2066541808"/>
        <c:crosses val="autoZero"/>
        <c:auto val="1"/>
        <c:lblOffset val="100"/>
        <c:baseTimeUnit val="months"/>
        <c:majorUnit val="3"/>
        <c:majorTimeUnit val="months"/>
      </c:dateAx>
      <c:valAx>
        <c:axId val="2066541808"/>
        <c:scaling>
          <c:orientation val="minMax"/>
          <c:min val="25"/>
        </c:scaling>
        <c:delete val="0"/>
        <c:axPos val="l"/>
        <c:majorGridlines>
          <c:spPr>
            <a:ln w="3175" cmpd="sng">
              <a:solidFill>
                <a:srgbClr val="A8A8A8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5400">
            <a:noFill/>
          </a:ln>
        </c:spPr>
        <c:crossAx val="20355385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05"/>
          <c:y val="0.87666583078389082"/>
          <c:w val="0.93281026930551225"/>
          <c:h val="0.1233341692161091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300"/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  <a:effectLst/>
  </c:spPr>
  <c:txPr>
    <a:bodyPr/>
    <a:lstStyle/>
    <a:p>
      <a:pPr>
        <a:defRPr sz="1200" b="0" i="0">
          <a:solidFill>
            <a:srgbClr val="000000"/>
          </a:solidFill>
          <a:latin typeface="+mj-lt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867-48D8-A61E-DE6F3B2093D9}"/>
              </c:ext>
            </c:extLst>
          </c:dPt>
          <c:dPt>
            <c:idx val="15"/>
            <c:invertIfNegative val="0"/>
            <c:bubble3D val="0"/>
            <c:spPr>
              <a:solidFill>
                <a:srgbClr val="FFB288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67-48D8-A61E-DE6F3B2093D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67-48D8-A61E-DE6F3B2093D9}"/>
              </c:ext>
            </c:extLst>
          </c:dPt>
          <c:dLbls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67-48D8-A61E-DE6F3B2093D9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67-48D8-A61E-DE6F3B2093D9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67-48D8-A61E-DE6F3B2093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[1]Grafy!$A$5:$A$21</c:f>
              <c:numCache>
                <c:formatCode>yyyy</c:formatCode>
                <c:ptCount val="17"/>
                <c:pt idx="0">
                  <c:v>39447</c:v>
                </c:pt>
                <c:pt idx="1">
                  <c:v>39813</c:v>
                </c:pt>
                <c:pt idx="2">
                  <c:v>40178</c:v>
                </c:pt>
                <c:pt idx="3">
                  <c:v>40543</c:v>
                </c:pt>
                <c:pt idx="4">
                  <c:v>40908</c:v>
                </c:pt>
                <c:pt idx="5">
                  <c:v>41274</c:v>
                </c:pt>
                <c:pt idx="6">
                  <c:v>41639</c:v>
                </c:pt>
                <c:pt idx="7">
                  <c:v>42004</c:v>
                </c:pt>
                <c:pt idx="8">
                  <c:v>42369</c:v>
                </c:pt>
                <c:pt idx="9">
                  <c:v>42735</c:v>
                </c:pt>
                <c:pt idx="10">
                  <c:v>43100</c:v>
                </c:pt>
                <c:pt idx="11">
                  <c:v>43465</c:v>
                </c:pt>
                <c:pt idx="12">
                  <c:v>43830</c:v>
                </c:pt>
                <c:pt idx="13">
                  <c:v>44196</c:v>
                </c:pt>
                <c:pt idx="14">
                  <c:v>44561</c:v>
                </c:pt>
                <c:pt idx="15">
                  <c:v>44926</c:v>
                </c:pt>
                <c:pt idx="16">
                  <c:v>44927</c:v>
                </c:pt>
              </c:numCache>
            </c:numRef>
          </c:cat>
          <c:val>
            <c:numRef>
              <c:f>[1]Grafy!$B$5:$B$21</c:f>
              <c:numCache>
                <c:formatCode>0.0</c:formatCode>
                <c:ptCount val="17"/>
                <c:pt idx="0">
                  <c:v>5.5561401269987654</c:v>
                </c:pt>
                <c:pt idx="1">
                  <c:v>2.5086263414367371</c:v>
                </c:pt>
                <c:pt idx="2">
                  <c:v>-4.5075127895244149</c:v>
                </c:pt>
                <c:pt idx="3">
                  <c:v>2.2709200465407475</c:v>
                </c:pt>
                <c:pt idx="4">
                  <c:v>1.7611604978027939</c:v>
                </c:pt>
                <c:pt idx="5">
                  <c:v>-0.70475446711530942</c:v>
                </c:pt>
                <c:pt idx="6">
                  <c:v>-4.3704562747026721E-2</c:v>
                </c:pt>
                <c:pt idx="7">
                  <c:v>2.2617677508552481</c:v>
                </c:pt>
                <c:pt idx="8">
                  <c:v>5.469906840260963</c:v>
                </c:pt>
                <c:pt idx="9">
                  <c:v>2.4389189787242804</c:v>
                </c:pt>
                <c:pt idx="10">
                  <c:v>5.373687265952376</c:v>
                </c:pt>
                <c:pt idx="11">
                  <c:v>3.1794951460664356</c:v>
                </c:pt>
                <c:pt idx="12">
                  <c:v>2.9563353091258238</c:v>
                </c:pt>
                <c:pt idx="13">
                  <c:v>-5.8059094821161006</c:v>
                </c:pt>
                <c:pt idx="14">
                  <c:v>3.4876822101762799</c:v>
                </c:pt>
                <c:pt idx="15">
                  <c:v>2.5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67-48D8-A61E-DE6F3B209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ING Me" panose="02000506040000020004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D2-4204-B8D6-2F1FA17F6AA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D2-4204-B8D6-2F1FA17F6AA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D2-4204-B8D6-2F1FA17F6AA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D2-4204-B8D6-2F1FA17F6AA4}"/>
              </c:ext>
            </c:extLst>
          </c:dPt>
          <c:dLbls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D2-4204-B8D6-2F1FA17F6AA4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D2-4204-B8D6-2F1FA17F6AA4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D2-4204-B8D6-2F1FA17F6AA4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D2-4204-B8D6-2F1FA17F6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[1]Grafy!$AI$4:$AI$15</c:f>
              <c:numCache>
                <c:formatCode>yyyy</c:formatCode>
                <c:ptCount val="12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43100</c:v>
                </c:pt>
                <c:pt idx="6">
                  <c:v>43465</c:v>
                </c:pt>
                <c:pt idx="7">
                  <c:v>43830</c:v>
                </c:pt>
                <c:pt idx="8">
                  <c:v>44196</c:v>
                </c:pt>
                <c:pt idx="9">
                  <c:v>44561</c:v>
                </c:pt>
                <c:pt idx="10">
                  <c:v>44926</c:v>
                </c:pt>
                <c:pt idx="11">
                  <c:v>44927</c:v>
                </c:pt>
              </c:numCache>
            </c:numRef>
          </c:cat>
          <c:val>
            <c:numRef>
              <c:f>[1]Grafy!$AJ$4:$AJ$15</c:f>
              <c:numCache>
                <c:formatCode>0.0</c:formatCode>
                <c:ptCount val="12"/>
                <c:pt idx="0">
                  <c:v>2.5012790734448842</c:v>
                </c:pt>
                <c:pt idx="1">
                  <c:v>-0.12739258462560743</c:v>
                </c:pt>
                <c:pt idx="2">
                  <c:v>2.9259616869052651</c:v>
                </c:pt>
                <c:pt idx="3">
                  <c:v>3.1973143601764731</c:v>
                </c:pt>
                <c:pt idx="4">
                  <c:v>4.4096248682670369</c:v>
                </c:pt>
                <c:pt idx="5">
                  <c:v>6.7513456862777987</c:v>
                </c:pt>
                <c:pt idx="6">
                  <c:v>8.1389138169073227</c:v>
                </c:pt>
                <c:pt idx="7">
                  <c:v>7.8841196027212623</c:v>
                </c:pt>
                <c:pt idx="8">
                  <c:v>3.1369269121074961</c:v>
                </c:pt>
                <c:pt idx="9">
                  <c:v>4.7</c:v>
                </c:pt>
                <c:pt idx="10">
                  <c:v>7.2</c:v>
                </c:pt>
                <c:pt idx="1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D2-4204-B8D6-2F1FA17F6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E0-48D4-9393-50498DA2142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E0-48D4-9393-50498DA2142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E0-48D4-9393-50498DA2142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E0-48D4-9393-50498DA21424}"/>
              </c:ext>
            </c:extLst>
          </c:dPt>
          <c:dLbls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E0-48D4-9393-50498DA21424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E0-48D4-9393-50498DA21424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E0-48D4-9393-50498DA21424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E0-48D4-9393-50498DA21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[1]Grafy!$X$4:$X$15</c:f>
              <c:numCache>
                <c:formatCode>yyyy</c:formatCode>
                <c:ptCount val="12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43100</c:v>
                </c:pt>
                <c:pt idx="6">
                  <c:v>43465</c:v>
                </c:pt>
                <c:pt idx="7">
                  <c:v>43830</c:v>
                </c:pt>
                <c:pt idx="8">
                  <c:v>44196</c:v>
                </c:pt>
                <c:pt idx="9">
                  <c:v>44561</c:v>
                </c:pt>
                <c:pt idx="10">
                  <c:v>44926</c:v>
                </c:pt>
                <c:pt idx="11">
                  <c:v>44927</c:v>
                </c:pt>
              </c:numCache>
            </c:numRef>
          </c:cat>
          <c:val>
            <c:numRef>
              <c:f>[1]Grafy!$Y$4:$Y$15</c:f>
              <c:numCache>
                <c:formatCode>0.0</c:formatCode>
                <c:ptCount val="12"/>
                <c:pt idx="0">
                  <c:v>6.7666666666666666</c:v>
                </c:pt>
                <c:pt idx="1">
                  <c:v>7.7249999999999988</c:v>
                </c:pt>
                <c:pt idx="2">
                  <c:v>7.674999999999998</c:v>
                </c:pt>
                <c:pt idx="3">
                  <c:v>6.5169652991469889</c:v>
                </c:pt>
                <c:pt idx="4">
                  <c:v>5.5089288826072105</c:v>
                </c:pt>
                <c:pt idx="5">
                  <c:v>4.2015751076431593</c:v>
                </c:pt>
                <c:pt idx="6">
                  <c:v>3.1730509199679098</c:v>
                </c:pt>
                <c:pt idx="7">
                  <c:v>2.7952243551147364</c:v>
                </c:pt>
                <c:pt idx="8">
                  <c:v>3.5615068377416144</c:v>
                </c:pt>
                <c:pt idx="9">
                  <c:v>3.8</c:v>
                </c:pt>
                <c:pt idx="10">
                  <c:v>3.5</c:v>
                </c:pt>
                <c:pt idx="11">
                  <c:v>3.9265557500000003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E0-48D4-9393-50498DA21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57E-400F-AC0E-2143662B4DD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7E-400F-AC0E-2143662B4DD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7E-400F-AC0E-2143662B4DD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7E-400F-AC0E-2143662B4DD3}"/>
              </c:ext>
            </c:extLst>
          </c:dPt>
          <c:dLbls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7E-400F-AC0E-2143662B4DD3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7E-400F-AC0E-2143662B4D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[1]Grafy!$AS$4:$AS$19</c:f>
              <c:numCache>
                <c:formatCode>yyyy</c:formatCode>
                <c:ptCount val="16"/>
                <c:pt idx="0">
                  <c:v>39813</c:v>
                </c:pt>
                <c:pt idx="1">
                  <c:v>40178</c:v>
                </c:pt>
                <c:pt idx="2">
                  <c:v>40543</c:v>
                </c:pt>
                <c:pt idx="3">
                  <c:v>40908</c:v>
                </c:pt>
                <c:pt idx="4">
                  <c:v>41274</c:v>
                </c:pt>
                <c:pt idx="5">
                  <c:v>41639</c:v>
                </c:pt>
                <c:pt idx="6">
                  <c:v>42004</c:v>
                </c:pt>
                <c:pt idx="7">
                  <c:v>42369</c:v>
                </c:pt>
                <c:pt idx="8">
                  <c:v>42735</c:v>
                </c:pt>
                <c:pt idx="9">
                  <c:v>43100</c:v>
                </c:pt>
                <c:pt idx="10">
                  <c:v>43465</c:v>
                </c:pt>
                <c:pt idx="11">
                  <c:v>43830</c:v>
                </c:pt>
                <c:pt idx="12">
                  <c:v>44196</c:v>
                </c:pt>
                <c:pt idx="13">
                  <c:v>44561</c:v>
                </c:pt>
                <c:pt idx="14">
                  <c:v>44926</c:v>
                </c:pt>
                <c:pt idx="15">
                  <c:v>44927</c:v>
                </c:pt>
              </c:numCache>
            </c:numRef>
          </c:cat>
          <c:val>
            <c:numRef>
              <c:f>[1]Grafy!$AT$4:$AT$19</c:f>
              <c:numCache>
                <c:formatCode>0.0</c:formatCode>
                <c:ptCount val="16"/>
                <c:pt idx="0">
                  <c:v>6.3666666666666663</c:v>
                </c:pt>
                <c:pt idx="1">
                  <c:v>1.0499999999999996</c:v>
                </c:pt>
                <c:pt idx="2">
                  <c:v>1.4666666666666675</c:v>
                </c:pt>
                <c:pt idx="3">
                  <c:v>1.9166666666666667</c:v>
                </c:pt>
                <c:pt idx="4">
                  <c:v>3.2916666666666679</c:v>
                </c:pt>
                <c:pt idx="5">
                  <c:v>1.4166666666666679</c:v>
                </c:pt>
                <c:pt idx="6">
                  <c:v>0.35833333333333311</c:v>
                </c:pt>
                <c:pt idx="7">
                  <c:v>0.33333333333333215</c:v>
                </c:pt>
                <c:pt idx="8">
                  <c:v>0.67499999999999716</c:v>
                </c:pt>
                <c:pt idx="9">
                  <c:v>2.4666666666666672</c:v>
                </c:pt>
                <c:pt idx="10">
                  <c:v>2.1416666666666671</c:v>
                </c:pt>
                <c:pt idx="11">
                  <c:v>2.8416666666666686</c:v>
                </c:pt>
                <c:pt idx="12">
                  <c:v>3.158333333333335</c:v>
                </c:pt>
                <c:pt idx="13">
                  <c:v>3.8</c:v>
                </c:pt>
                <c:pt idx="14">
                  <c:v>15.7</c:v>
                </c:pt>
                <c:pt idx="15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7E-400F-AC0E-2143662B4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F6C-4702-AA69-6BBECCFFA918}"/>
              </c:ext>
            </c:extLst>
          </c:dPt>
          <c:dPt>
            <c:idx val="2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F6C-4702-AA69-6BBECCFFA918}"/>
              </c:ext>
            </c:extLst>
          </c:dPt>
          <c:dPt>
            <c:idx val="234"/>
            <c:marker>
              <c:symbol val="none"/>
            </c:marker>
            <c:bubble3D val="0"/>
            <c:spPr>
              <a:ln w="28575" cap="rnd" cmpd="thickThin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6C-4702-AA69-6BBECCFFA918}"/>
              </c:ext>
            </c:extLst>
          </c:dPt>
          <c:dPt>
            <c:idx val="251"/>
            <c:marker>
              <c:symbol val="diamond"/>
              <c:size val="5"/>
              <c:spPr>
                <a:solidFill>
                  <a:schemeClr val="accent2"/>
                </a:solidFill>
                <a:ln w="2857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F6C-4702-AA69-6BBECCFFA918}"/>
              </c:ext>
            </c:extLst>
          </c:dPt>
          <c:dPt>
            <c:idx val="262"/>
            <c:marker>
              <c:symbol val="diamond"/>
              <c:size val="5"/>
              <c:spPr>
                <a:solidFill>
                  <a:schemeClr val="accent6"/>
                </a:solidFill>
                <a:ln w="2857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F6C-4702-AA69-6BBECCFFA918}"/>
              </c:ext>
            </c:extLst>
          </c:dPt>
          <c:dLbls>
            <c:dLbl>
              <c:idx val="25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6C-4702-AA69-6BBECCFFA918}"/>
                </c:ext>
              </c:extLst>
            </c:dLbl>
            <c:dLbl>
              <c:idx val="2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6C-4702-AA69-6BBECCFFA9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Grafy!$BM$3:$BM$267</c:f>
              <c:numCache>
                <c:formatCode>mm/yy</c:formatCode>
                <c:ptCount val="263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39629</c:v>
                </c:pt>
                <c:pt idx="77">
                  <c:v>39660</c:v>
                </c:pt>
                <c:pt idx="78">
                  <c:v>39691</c:v>
                </c:pt>
                <c:pt idx="79">
                  <c:v>39721</c:v>
                </c:pt>
                <c:pt idx="80">
                  <c:v>39752</c:v>
                </c:pt>
                <c:pt idx="81">
                  <c:v>39782</c:v>
                </c:pt>
                <c:pt idx="82">
                  <c:v>39813</c:v>
                </c:pt>
                <c:pt idx="83">
                  <c:v>39844</c:v>
                </c:pt>
                <c:pt idx="84">
                  <c:v>39872</c:v>
                </c:pt>
                <c:pt idx="85">
                  <c:v>39903</c:v>
                </c:pt>
                <c:pt idx="86">
                  <c:v>39933</c:v>
                </c:pt>
                <c:pt idx="87">
                  <c:v>39964</c:v>
                </c:pt>
                <c:pt idx="88">
                  <c:v>39994</c:v>
                </c:pt>
                <c:pt idx="89">
                  <c:v>40025</c:v>
                </c:pt>
                <c:pt idx="90">
                  <c:v>40056</c:v>
                </c:pt>
                <c:pt idx="91">
                  <c:v>40086</c:v>
                </c:pt>
                <c:pt idx="92">
                  <c:v>40117</c:v>
                </c:pt>
                <c:pt idx="93">
                  <c:v>40147</c:v>
                </c:pt>
                <c:pt idx="94">
                  <c:v>40178</c:v>
                </c:pt>
                <c:pt idx="95">
                  <c:v>40209</c:v>
                </c:pt>
                <c:pt idx="96">
                  <c:v>40237</c:v>
                </c:pt>
                <c:pt idx="97">
                  <c:v>40268</c:v>
                </c:pt>
                <c:pt idx="98">
                  <c:v>40298</c:v>
                </c:pt>
                <c:pt idx="99">
                  <c:v>40329</c:v>
                </c:pt>
                <c:pt idx="100">
                  <c:v>40359</c:v>
                </c:pt>
                <c:pt idx="101">
                  <c:v>40390</c:v>
                </c:pt>
                <c:pt idx="102">
                  <c:v>40421</c:v>
                </c:pt>
                <c:pt idx="103">
                  <c:v>40451</c:v>
                </c:pt>
                <c:pt idx="104">
                  <c:v>40482</c:v>
                </c:pt>
                <c:pt idx="105">
                  <c:v>40512</c:v>
                </c:pt>
                <c:pt idx="106">
                  <c:v>40543</c:v>
                </c:pt>
                <c:pt idx="107">
                  <c:v>40574</c:v>
                </c:pt>
                <c:pt idx="108">
                  <c:v>40602</c:v>
                </c:pt>
                <c:pt idx="109">
                  <c:v>40633</c:v>
                </c:pt>
                <c:pt idx="110">
                  <c:v>40663</c:v>
                </c:pt>
                <c:pt idx="111">
                  <c:v>40694</c:v>
                </c:pt>
                <c:pt idx="112">
                  <c:v>40724</c:v>
                </c:pt>
                <c:pt idx="113">
                  <c:v>40755</c:v>
                </c:pt>
                <c:pt idx="114">
                  <c:v>40786</c:v>
                </c:pt>
                <c:pt idx="115">
                  <c:v>40816</c:v>
                </c:pt>
                <c:pt idx="116">
                  <c:v>40847</c:v>
                </c:pt>
                <c:pt idx="117">
                  <c:v>40877</c:v>
                </c:pt>
                <c:pt idx="118">
                  <c:v>40908</c:v>
                </c:pt>
                <c:pt idx="119">
                  <c:v>40939</c:v>
                </c:pt>
                <c:pt idx="120">
                  <c:v>40968</c:v>
                </c:pt>
                <c:pt idx="121">
                  <c:v>40999</c:v>
                </c:pt>
                <c:pt idx="122">
                  <c:v>41029</c:v>
                </c:pt>
                <c:pt idx="123">
                  <c:v>41060</c:v>
                </c:pt>
                <c:pt idx="124">
                  <c:v>41090</c:v>
                </c:pt>
                <c:pt idx="125">
                  <c:v>41121</c:v>
                </c:pt>
                <c:pt idx="126">
                  <c:v>41152</c:v>
                </c:pt>
                <c:pt idx="127">
                  <c:v>41182</c:v>
                </c:pt>
                <c:pt idx="128">
                  <c:v>41213</c:v>
                </c:pt>
                <c:pt idx="129">
                  <c:v>41243</c:v>
                </c:pt>
                <c:pt idx="130">
                  <c:v>41274</c:v>
                </c:pt>
                <c:pt idx="131">
                  <c:v>41305</c:v>
                </c:pt>
                <c:pt idx="132">
                  <c:v>41333</c:v>
                </c:pt>
                <c:pt idx="133">
                  <c:v>41364</c:v>
                </c:pt>
                <c:pt idx="134">
                  <c:v>41394</c:v>
                </c:pt>
                <c:pt idx="135">
                  <c:v>41425</c:v>
                </c:pt>
                <c:pt idx="136">
                  <c:v>41455</c:v>
                </c:pt>
                <c:pt idx="137">
                  <c:v>41486</c:v>
                </c:pt>
                <c:pt idx="138">
                  <c:v>41517</c:v>
                </c:pt>
                <c:pt idx="139">
                  <c:v>41547</c:v>
                </c:pt>
                <c:pt idx="140">
                  <c:v>41578</c:v>
                </c:pt>
                <c:pt idx="141">
                  <c:v>41608</c:v>
                </c:pt>
                <c:pt idx="142">
                  <c:v>41639</c:v>
                </c:pt>
                <c:pt idx="143">
                  <c:v>41670</c:v>
                </c:pt>
                <c:pt idx="144">
                  <c:v>41698</c:v>
                </c:pt>
                <c:pt idx="145">
                  <c:v>41729</c:v>
                </c:pt>
                <c:pt idx="146">
                  <c:v>41759</c:v>
                </c:pt>
                <c:pt idx="147">
                  <c:v>41790</c:v>
                </c:pt>
                <c:pt idx="148">
                  <c:v>41820</c:v>
                </c:pt>
                <c:pt idx="149">
                  <c:v>41851</c:v>
                </c:pt>
                <c:pt idx="150">
                  <c:v>41882</c:v>
                </c:pt>
                <c:pt idx="151">
                  <c:v>41912</c:v>
                </c:pt>
                <c:pt idx="152">
                  <c:v>41943</c:v>
                </c:pt>
                <c:pt idx="153">
                  <c:v>41973</c:v>
                </c:pt>
                <c:pt idx="154">
                  <c:v>42004</c:v>
                </c:pt>
                <c:pt idx="155">
                  <c:v>42035</c:v>
                </c:pt>
                <c:pt idx="156">
                  <c:v>42063</c:v>
                </c:pt>
                <c:pt idx="157">
                  <c:v>42094</c:v>
                </c:pt>
                <c:pt idx="158">
                  <c:v>42124</c:v>
                </c:pt>
                <c:pt idx="159">
                  <c:v>42155</c:v>
                </c:pt>
                <c:pt idx="160">
                  <c:v>42185</c:v>
                </c:pt>
                <c:pt idx="161">
                  <c:v>42216</c:v>
                </c:pt>
                <c:pt idx="162">
                  <c:v>42247</c:v>
                </c:pt>
                <c:pt idx="163">
                  <c:v>42277</c:v>
                </c:pt>
                <c:pt idx="164">
                  <c:v>42308</c:v>
                </c:pt>
                <c:pt idx="165">
                  <c:v>42338</c:v>
                </c:pt>
                <c:pt idx="166">
                  <c:v>42369</c:v>
                </c:pt>
                <c:pt idx="167">
                  <c:v>42400</c:v>
                </c:pt>
                <c:pt idx="168">
                  <c:v>42429</c:v>
                </c:pt>
                <c:pt idx="169">
                  <c:v>42460</c:v>
                </c:pt>
                <c:pt idx="170">
                  <c:v>42490</c:v>
                </c:pt>
                <c:pt idx="171">
                  <c:v>42521</c:v>
                </c:pt>
                <c:pt idx="172">
                  <c:v>42551</c:v>
                </c:pt>
                <c:pt idx="173">
                  <c:v>42582</c:v>
                </c:pt>
                <c:pt idx="174">
                  <c:v>42613</c:v>
                </c:pt>
                <c:pt idx="175">
                  <c:v>42643</c:v>
                </c:pt>
                <c:pt idx="176">
                  <c:v>42674</c:v>
                </c:pt>
                <c:pt idx="177">
                  <c:v>42704</c:v>
                </c:pt>
                <c:pt idx="178">
                  <c:v>42735</c:v>
                </c:pt>
                <c:pt idx="179">
                  <c:v>42766</c:v>
                </c:pt>
                <c:pt idx="180">
                  <c:v>42794</c:v>
                </c:pt>
                <c:pt idx="181">
                  <c:v>42825</c:v>
                </c:pt>
                <c:pt idx="182">
                  <c:v>42855</c:v>
                </c:pt>
                <c:pt idx="183">
                  <c:v>42886</c:v>
                </c:pt>
                <c:pt idx="184">
                  <c:v>42916</c:v>
                </c:pt>
                <c:pt idx="185">
                  <c:v>42947</c:v>
                </c:pt>
                <c:pt idx="186">
                  <c:v>42978</c:v>
                </c:pt>
                <c:pt idx="187">
                  <c:v>43008</c:v>
                </c:pt>
                <c:pt idx="188">
                  <c:v>43039</c:v>
                </c:pt>
                <c:pt idx="189">
                  <c:v>43069</c:v>
                </c:pt>
                <c:pt idx="190">
                  <c:v>43100</c:v>
                </c:pt>
                <c:pt idx="191">
                  <c:v>43131</c:v>
                </c:pt>
                <c:pt idx="192">
                  <c:v>43159</c:v>
                </c:pt>
                <c:pt idx="193">
                  <c:v>43190</c:v>
                </c:pt>
                <c:pt idx="194">
                  <c:v>43220</c:v>
                </c:pt>
                <c:pt idx="195">
                  <c:v>43251</c:v>
                </c:pt>
                <c:pt idx="196">
                  <c:v>43281</c:v>
                </c:pt>
                <c:pt idx="197">
                  <c:v>43312</c:v>
                </c:pt>
                <c:pt idx="198">
                  <c:v>43343</c:v>
                </c:pt>
                <c:pt idx="199">
                  <c:v>43373</c:v>
                </c:pt>
                <c:pt idx="200">
                  <c:v>43404</c:v>
                </c:pt>
                <c:pt idx="201">
                  <c:v>43434</c:v>
                </c:pt>
                <c:pt idx="202">
                  <c:v>43465</c:v>
                </c:pt>
                <c:pt idx="203">
                  <c:v>43496</c:v>
                </c:pt>
                <c:pt idx="204">
                  <c:v>43524</c:v>
                </c:pt>
                <c:pt idx="205">
                  <c:v>43555</c:v>
                </c:pt>
                <c:pt idx="206">
                  <c:v>43585</c:v>
                </c:pt>
                <c:pt idx="207">
                  <c:v>43616</c:v>
                </c:pt>
                <c:pt idx="208">
                  <c:v>43646</c:v>
                </c:pt>
                <c:pt idx="209">
                  <c:v>43677</c:v>
                </c:pt>
                <c:pt idx="210">
                  <c:v>43708</c:v>
                </c:pt>
                <c:pt idx="211">
                  <c:v>43738</c:v>
                </c:pt>
                <c:pt idx="212">
                  <c:v>43769</c:v>
                </c:pt>
                <c:pt idx="213">
                  <c:v>43799</c:v>
                </c:pt>
                <c:pt idx="214">
                  <c:v>43830</c:v>
                </c:pt>
                <c:pt idx="215">
                  <c:v>43861</c:v>
                </c:pt>
                <c:pt idx="216">
                  <c:v>43890</c:v>
                </c:pt>
                <c:pt idx="217">
                  <c:v>43921</c:v>
                </c:pt>
                <c:pt idx="218">
                  <c:v>43951</c:v>
                </c:pt>
                <c:pt idx="219">
                  <c:v>43982</c:v>
                </c:pt>
                <c:pt idx="220">
                  <c:v>44012</c:v>
                </c:pt>
                <c:pt idx="221">
                  <c:v>44043</c:v>
                </c:pt>
                <c:pt idx="222">
                  <c:v>44074</c:v>
                </c:pt>
                <c:pt idx="223">
                  <c:v>44104</c:v>
                </c:pt>
                <c:pt idx="224">
                  <c:v>44135</c:v>
                </c:pt>
                <c:pt idx="225">
                  <c:v>44165</c:v>
                </c:pt>
                <c:pt idx="226">
                  <c:v>44196</c:v>
                </c:pt>
                <c:pt idx="227">
                  <c:v>44227</c:v>
                </c:pt>
                <c:pt idx="228">
                  <c:v>44255</c:v>
                </c:pt>
                <c:pt idx="229">
                  <c:v>44286</c:v>
                </c:pt>
                <c:pt idx="230">
                  <c:v>44316</c:v>
                </c:pt>
                <c:pt idx="231">
                  <c:v>44347</c:v>
                </c:pt>
                <c:pt idx="232">
                  <c:v>44377</c:v>
                </c:pt>
                <c:pt idx="233">
                  <c:v>44408</c:v>
                </c:pt>
                <c:pt idx="234">
                  <c:v>44439</c:v>
                </c:pt>
                <c:pt idx="235">
                  <c:v>44469</c:v>
                </c:pt>
                <c:pt idx="236">
                  <c:v>44500</c:v>
                </c:pt>
                <c:pt idx="237">
                  <c:v>44530</c:v>
                </c:pt>
                <c:pt idx="238">
                  <c:v>44561</c:v>
                </c:pt>
                <c:pt idx="239">
                  <c:v>44592</c:v>
                </c:pt>
                <c:pt idx="240">
                  <c:v>44620</c:v>
                </c:pt>
                <c:pt idx="241">
                  <c:v>44651</c:v>
                </c:pt>
                <c:pt idx="242">
                  <c:v>44681</c:v>
                </c:pt>
                <c:pt idx="243">
                  <c:v>44712</c:v>
                </c:pt>
                <c:pt idx="244">
                  <c:v>44742</c:v>
                </c:pt>
                <c:pt idx="245">
                  <c:v>44773</c:v>
                </c:pt>
                <c:pt idx="246">
                  <c:v>44804</c:v>
                </c:pt>
                <c:pt idx="247">
                  <c:v>44834</c:v>
                </c:pt>
                <c:pt idx="248">
                  <c:v>44865</c:v>
                </c:pt>
                <c:pt idx="249">
                  <c:v>44895</c:v>
                </c:pt>
                <c:pt idx="250">
                  <c:v>44926</c:v>
                </c:pt>
                <c:pt idx="251">
                  <c:v>44957</c:v>
                </c:pt>
                <c:pt idx="252">
                  <c:v>44985</c:v>
                </c:pt>
                <c:pt idx="253">
                  <c:v>45016</c:v>
                </c:pt>
                <c:pt idx="254">
                  <c:v>45046</c:v>
                </c:pt>
                <c:pt idx="255">
                  <c:v>45077</c:v>
                </c:pt>
                <c:pt idx="256">
                  <c:v>45107</c:v>
                </c:pt>
                <c:pt idx="257">
                  <c:v>45138</c:v>
                </c:pt>
                <c:pt idx="258">
                  <c:v>45169</c:v>
                </c:pt>
                <c:pt idx="259">
                  <c:v>45199</c:v>
                </c:pt>
                <c:pt idx="260">
                  <c:v>45230</c:v>
                </c:pt>
                <c:pt idx="261">
                  <c:v>45260</c:v>
                </c:pt>
                <c:pt idx="262">
                  <c:v>45291</c:v>
                </c:pt>
              </c:numCache>
            </c:numRef>
          </c:cat>
          <c:val>
            <c:numRef>
              <c:f>Grafy!$BN$3:$BN$267</c:f>
              <c:numCache>
                <c:formatCode>General</c:formatCode>
                <c:ptCount val="263"/>
                <c:pt idx="0">
                  <c:v>4.75</c:v>
                </c:pt>
                <c:pt idx="1">
                  <c:v>4.5</c:v>
                </c:pt>
                <c:pt idx="2">
                  <c:v>4.25</c:v>
                </c:pt>
                <c:pt idx="3">
                  <c:v>4.25</c:v>
                </c:pt>
                <c:pt idx="4">
                  <c:v>3.75</c:v>
                </c:pt>
                <c:pt idx="5">
                  <c:v>3.75</c:v>
                </c:pt>
                <c:pt idx="6">
                  <c:v>3.75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2.75</c:v>
                </c:pt>
                <c:pt idx="12">
                  <c:v>2.75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2.25</c:v>
                </c:pt>
                <c:pt idx="19">
                  <c:v>2.25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2.25</c:v>
                </c:pt>
                <c:pt idx="31">
                  <c:v>2.25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2.25</c:v>
                </c:pt>
                <c:pt idx="38">
                  <c:v>2.25</c:v>
                </c:pt>
                <c:pt idx="39">
                  <c:v>2.25</c:v>
                </c:pt>
                <c:pt idx="40">
                  <c:v>1.75</c:v>
                </c:pt>
                <c:pt idx="41">
                  <c:v>1.75</c:v>
                </c:pt>
                <c:pt idx="42">
                  <c:v>1.75</c:v>
                </c:pt>
                <c:pt idx="43">
                  <c:v>1.75</c:v>
                </c:pt>
                <c:pt idx="44">
                  <c:v>1.75</c:v>
                </c:pt>
                <c:pt idx="45">
                  <c:v>1.75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2.25</c:v>
                </c:pt>
                <c:pt idx="56">
                  <c:v>2.25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2.5</c:v>
                </c:pt>
                <c:pt idx="61">
                  <c:v>2.5</c:v>
                </c:pt>
                <c:pt idx="62">
                  <c:v>2.5</c:v>
                </c:pt>
                <c:pt idx="63">
                  <c:v>2.5</c:v>
                </c:pt>
                <c:pt idx="64">
                  <c:v>2.5</c:v>
                </c:pt>
                <c:pt idx="65">
                  <c:v>2.5</c:v>
                </c:pt>
                <c:pt idx="66">
                  <c:v>2.75</c:v>
                </c:pt>
                <c:pt idx="67">
                  <c:v>3</c:v>
                </c:pt>
                <c:pt idx="68">
                  <c:v>3.25</c:v>
                </c:pt>
                <c:pt idx="69">
                  <c:v>3.25</c:v>
                </c:pt>
                <c:pt idx="70">
                  <c:v>3.25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3.75</c:v>
                </c:pt>
                <c:pt idx="75">
                  <c:v>3.75</c:v>
                </c:pt>
                <c:pt idx="76">
                  <c:v>3.75</c:v>
                </c:pt>
                <c:pt idx="77">
                  <c:v>3.75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2.75</c:v>
                </c:pt>
                <c:pt idx="82">
                  <c:v>2.25</c:v>
                </c:pt>
                <c:pt idx="83">
                  <c:v>2.25</c:v>
                </c:pt>
                <c:pt idx="84">
                  <c:v>1.75</c:v>
                </c:pt>
                <c:pt idx="85">
                  <c:v>1.75</c:v>
                </c:pt>
                <c:pt idx="86">
                  <c:v>1.75</c:v>
                </c:pt>
                <c:pt idx="87">
                  <c:v>1.5</c:v>
                </c:pt>
                <c:pt idx="88">
                  <c:v>1.5</c:v>
                </c:pt>
                <c:pt idx="89">
                  <c:v>1.5</c:v>
                </c:pt>
                <c:pt idx="90">
                  <c:v>1.25</c:v>
                </c:pt>
                <c:pt idx="91">
                  <c:v>1.25</c:v>
                </c:pt>
                <c:pt idx="92">
                  <c:v>1.25</c:v>
                </c:pt>
                <c:pt idx="93">
                  <c:v>1.25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0.75</c:v>
                </c:pt>
                <c:pt idx="113">
                  <c:v>0.75</c:v>
                </c:pt>
                <c:pt idx="114">
                  <c:v>0.75</c:v>
                </c:pt>
                <c:pt idx="115">
                  <c:v>0.75</c:v>
                </c:pt>
                <c:pt idx="116">
                  <c:v>0.75</c:v>
                </c:pt>
                <c:pt idx="117">
                  <c:v>0.75</c:v>
                </c:pt>
                <c:pt idx="118">
                  <c:v>0.75</c:v>
                </c:pt>
                <c:pt idx="119">
                  <c:v>0.75</c:v>
                </c:pt>
                <c:pt idx="120">
                  <c:v>0.75</c:v>
                </c:pt>
                <c:pt idx="121">
                  <c:v>0.75</c:v>
                </c:pt>
                <c:pt idx="122">
                  <c:v>0.75</c:v>
                </c:pt>
                <c:pt idx="123">
                  <c:v>0.75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0.25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0.05</c:v>
                </c:pt>
                <c:pt idx="175">
                  <c:v>0.05</c:v>
                </c:pt>
                <c:pt idx="176">
                  <c:v>0.05</c:v>
                </c:pt>
                <c:pt idx="177">
                  <c:v>0.05</c:v>
                </c:pt>
                <c:pt idx="178">
                  <c:v>0.05</c:v>
                </c:pt>
                <c:pt idx="179">
                  <c:v>0.05</c:v>
                </c:pt>
                <c:pt idx="180">
                  <c:v>0.05</c:v>
                </c:pt>
                <c:pt idx="181">
                  <c:v>0.05</c:v>
                </c:pt>
                <c:pt idx="182">
                  <c:v>0.05</c:v>
                </c:pt>
                <c:pt idx="183">
                  <c:v>0.05</c:v>
                </c:pt>
                <c:pt idx="184">
                  <c:v>0.05</c:v>
                </c:pt>
                <c:pt idx="185">
                  <c:v>0.05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0.5</c:v>
                </c:pt>
                <c:pt idx="190">
                  <c:v>0.5</c:v>
                </c:pt>
                <c:pt idx="191">
                  <c:v>0.5</c:v>
                </c:pt>
                <c:pt idx="192">
                  <c:v>0.75</c:v>
                </c:pt>
                <c:pt idx="193">
                  <c:v>0.75</c:v>
                </c:pt>
                <c:pt idx="194">
                  <c:v>0.75</c:v>
                </c:pt>
                <c:pt idx="195">
                  <c:v>0.75</c:v>
                </c:pt>
                <c:pt idx="196">
                  <c:v>1</c:v>
                </c:pt>
                <c:pt idx="197">
                  <c:v>1</c:v>
                </c:pt>
                <c:pt idx="198">
                  <c:v>1.25</c:v>
                </c:pt>
                <c:pt idx="199">
                  <c:v>1.5</c:v>
                </c:pt>
                <c:pt idx="200">
                  <c:v>1.5</c:v>
                </c:pt>
                <c:pt idx="201">
                  <c:v>1.75</c:v>
                </c:pt>
                <c:pt idx="202">
                  <c:v>1.75</c:v>
                </c:pt>
                <c:pt idx="203">
                  <c:v>1.75</c:v>
                </c:pt>
                <c:pt idx="204">
                  <c:v>1.75</c:v>
                </c:pt>
                <c:pt idx="205">
                  <c:v>1.75</c:v>
                </c:pt>
                <c:pt idx="206">
                  <c:v>1.75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2.25</c:v>
                </c:pt>
                <c:pt idx="217">
                  <c:v>1</c:v>
                </c:pt>
                <c:pt idx="218">
                  <c:v>1</c:v>
                </c:pt>
                <c:pt idx="219">
                  <c:v>0.25</c:v>
                </c:pt>
                <c:pt idx="220">
                  <c:v>0.25</c:v>
                </c:pt>
                <c:pt idx="221">
                  <c:v>0.25</c:v>
                </c:pt>
                <c:pt idx="222">
                  <c:v>0.25</c:v>
                </c:pt>
                <c:pt idx="223">
                  <c:v>0.25</c:v>
                </c:pt>
                <c:pt idx="224">
                  <c:v>0.25</c:v>
                </c:pt>
                <c:pt idx="225">
                  <c:v>0.25</c:v>
                </c:pt>
                <c:pt idx="226">
                  <c:v>0.25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0.5</c:v>
                </c:pt>
                <c:pt idx="233">
                  <c:v>0.5</c:v>
                </c:pt>
                <c:pt idx="234">
                  <c:v>0.75</c:v>
                </c:pt>
                <c:pt idx="235">
                  <c:v>0.75</c:v>
                </c:pt>
                <c:pt idx="236">
                  <c:v>1.5</c:v>
                </c:pt>
                <c:pt idx="237">
                  <c:v>2.75</c:v>
                </c:pt>
                <c:pt idx="238">
                  <c:v>3.75</c:v>
                </c:pt>
                <c:pt idx="239">
                  <c:v>3.75</c:v>
                </c:pt>
                <c:pt idx="240">
                  <c:v>4.5</c:v>
                </c:pt>
                <c:pt idx="241">
                  <c:v>5</c:v>
                </c:pt>
                <c:pt idx="242">
                  <c:v>5</c:v>
                </c:pt>
                <c:pt idx="243">
                  <c:v>5.75</c:v>
                </c:pt>
                <c:pt idx="250" formatCode="0.00">
                  <c:v>7</c:v>
                </c:pt>
                <c:pt idx="251">
                  <c:v>7</c:v>
                </c:pt>
                <c:pt idx="262" formatCode="0.00">
                  <c:v>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F6C-4702-AA69-6BBECCFFA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640048"/>
        <c:axId val="1217645872"/>
      </c:lineChart>
      <c:dateAx>
        <c:axId val="1217640048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5872"/>
        <c:crosses val="autoZero"/>
        <c:auto val="1"/>
        <c:lblOffset val="100"/>
        <c:baseTimeUnit val="months"/>
        <c:majorUnit val="24"/>
        <c:majorTimeUnit val="months"/>
      </c:dateAx>
      <c:valAx>
        <c:axId val="12176458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785693659591"/>
          <c:y val="4.7355396762927451E-2"/>
          <c:w val="0.85729154931694895"/>
          <c:h val="0.7837725419412214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Grafy!$BE$2</c:f>
              <c:strCache>
                <c:ptCount val="1"/>
                <c:pt idx="0">
                  <c:v>celoroční průměr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89-47C5-BB83-D11BEA1D126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89-47C5-BB83-D11BEA1D126E}"/>
              </c:ext>
            </c:extLst>
          </c:dPt>
          <c:dLbls>
            <c:dLbl>
              <c:idx val="10"/>
              <c:layout>
                <c:manualLayout>
                  <c:x val="3.7396276862009768E-3"/>
                  <c:y val="-0.135274957989317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ING Me" panose="02000506040000020004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71364463525379"/>
                      <c:h val="6.16213670745568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89-47C5-BB83-D11BEA1D126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89-47C5-BB83-D11BEA1D1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Grafy!$BC$4:$BC$15</c:f>
              <c:numCache>
                <c:formatCode>yyyy</c:formatCode>
                <c:ptCount val="12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43100</c:v>
                </c:pt>
                <c:pt idx="6">
                  <c:v>43465</c:v>
                </c:pt>
                <c:pt idx="7">
                  <c:v>43830</c:v>
                </c:pt>
                <c:pt idx="8">
                  <c:v>44196</c:v>
                </c:pt>
                <c:pt idx="9">
                  <c:v>44561</c:v>
                </c:pt>
                <c:pt idx="10">
                  <c:v>44926</c:v>
                </c:pt>
                <c:pt idx="11">
                  <c:v>44927</c:v>
                </c:pt>
              </c:numCache>
            </c:numRef>
          </c:cat>
          <c:val>
            <c:numRef>
              <c:f>Grafy!$BE$4:$BE$15</c:f>
              <c:numCache>
                <c:formatCode>0.0</c:formatCode>
                <c:ptCount val="12"/>
                <c:pt idx="0">
                  <c:v>25.147797499999999</c:v>
                </c:pt>
                <c:pt idx="1">
                  <c:v>25.941507500000004</c:v>
                </c:pt>
                <c:pt idx="2">
                  <c:v>27.531810000000004</c:v>
                </c:pt>
                <c:pt idx="3">
                  <c:v>27.298209166666663</c:v>
                </c:pt>
                <c:pt idx="4">
                  <c:v>27.035876666666667</c:v>
                </c:pt>
                <c:pt idx="5">
                  <c:v>26.355931666666663</c:v>
                </c:pt>
                <c:pt idx="6">
                  <c:v>25.648583333333331</c:v>
                </c:pt>
                <c:pt idx="7">
                  <c:v>25.675136666666663</c:v>
                </c:pt>
                <c:pt idx="8">
                  <c:v>26.458079166666668</c:v>
                </c:pt>
                <c:pt idx="9" formatCode="0.00">
                  <c:v>25.67</c:v>
                </c:pt>
                <c:pt idx="10" formatCode="0.00">
                  <c:v>24.6</c:v>
                </c:pt>
                <c:pt idx="11" formatCode="0.00">
                  <c:v>24.786999999999999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89-47C5-BB83-D11BEA1D1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lineChart>
        <c:grouping val="stacked"/>
        <c:varyColors val="0"/>
        <c:ser>
          <c:idx val="0"/>
          <c:order val="0"/>
          <c:tx>
            <c:strRef>
              <c:f>Grafy!$BD$2</c:f>
              <c:strCache>
                <c:ptCount val="1"/>
                <c:pt idx="0">
                  <c:v>konec roku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F89-47C5-BB83-D11BEA1D126E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F89-47C5-BB83-D11BEA1D126E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FF89-47C5-BB83-D11BEA1D126E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F89-47C5-BB83-D11BEA1D126E}"/>
              </c:ext>
            </c:extLst>
          </c:dPt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89-47C5-BB83-D11BEA1D126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89-47C5-BB83-D11BEA1D12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Grafy!$BC$4:$BC$15</c:f>
              <c:numCache>
                <c:formatCode>yyyy</c:formatCode>
                <c:ptCount val="12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  <c:pt idx="5">
                  <c:v>43100</c:v>
                </c:pt>
                <c:pt idx="6">
                  <c:v>43465</c:v>
                </c:pt>
                <c:pt idx="7">
                  <c:v>43830</c:v>
                </c:pt>
                <c:pt idx="8">
                  <c:v>44196</c:v>
                </c:pt>
                <c:pt idx="9">
                  <c:v>44561</c:v>
                </c:pt>
                <c:pt idx="10">
                  <c:v>44926</c:v>
                </c:pt>
                <c:pt idx="11">
                  <c:v>44927</c:v>
                </c:pt>
              </c:numCache>
            </c:numRef>
          </c:cat>
          <c:val>
            <c:numRef>
              <c:f>Grafy!$BD$4:$BD$15</c:f>
              <c:numCache>
                <c:formatCode>0.0</c:formatCode>
                <c:ptCount val="12"/>
                <c:pt idx="0">
                  <c:v>25.088000000000001</c:v>
                </c:pt>
                <c:pt idx="1">
                  <c:v>27.342500000000001</c:v>
                </c:pt>
                <c:pt idx="2">
                  <c:v>27.659479999999999</c:v>
                </c:pt>
                <c:pt idx="3">
                  <c:v>27.024989999999999</c:v>
                </c:pt>
                <c:pt idx="4">
                  <c:v>26.997990000000001</c:v>
                </c:pt>
                <c:pt idx="5">
                  <c:v>25.54749</c:v>
                </c:pt>
                <c:pt idx="6">
                  <c:v>25.716999999999999</c:v>
                </c:pt>
                <c:pt idx="7">
                  <c:v>25.413989999999998</c:v>
                </c:pt>
                <c:pt idx="8">
                  <c:v>26.225490000000001</c:v>
                </c:pt>
                <c:pt idx="9">
                  <c:v>24.89</c:v>
                </c:pt>
                <c:pt idx="10">
                  <c:v>24.6</c:v>
                </c:pt>
                <c:pt idx="11" formatCode="0.00">
                  <c:v>24.632999999999999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F89-47C5-BB83-D11BEA1D1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881135"/>
        <c:axId val="544881967"/>
      </c:line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61240493818681"/>
          <c:y val="9.4770327590140091E-2"/>
          <c:w val="0.31449515440132086"/>
          <c:h val="0.15787395114069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ING Me" panose="02000506040000020004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ING Me" panose="02000506040000020004"/>
        </a:defRPr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Grafy!$BZ$2</c:f>
              <c:strCache>
                <c:ptCount val="1"/>
                <c:pt idx="0">
                  <c:v>Dluh sektoru vládních institucí (% HDP)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26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0-4810-98D6-B89136730E5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0-4810-98D6-B89136730E53}"/>
              </c:ext>
            </c:extLst>
          </c:dPt>
          <c:dLbls>
            <c:dLbl>
              <c:idx val="26"/>
              <c:layout>
                <c:manualLayout>
                  <c:x val="1.5189978715544181E-3"/>
                  <c:y val="4.15386029357652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B0-4810-98D6-B89136730E53}"/>
                </c:ext>
              </c:extLst>
            </c:dLbl>
            <c:dLbl>
              <c:idx val="27"/>
              <c:layout>
                <c:manualLayout>
                  <c:x val="4.890986364642482E-3"/>
                  <c:y val="8.3077205871530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B0-4810-98D6-B89136730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Grafy!$BY$4:$BY$31</c:f>
              <c:numCache>
                <c:formatCode>yyyy</c:formatCode>
                <c:ptCount val="28"/>
                <c:pt idx="0">
                  <c:v>35430</c:v>
                </c:pt>
                <c:pt idx="1">
                  <c:v>35795</c:v>
                </c:pt>
                <c:pt idx="2">
                  <c:v>36160</c:v>
                </c:pt>
                <c:pt idx="3">
                  <c:v>36525</c:v>
                </c:pt>
                <c:pt idx="4">
                  <c:v>36891</c:v>
                </c:pt>
                <c:pt idx="5">
                  <c:v>37256</c:v>
                </c:pt>
                <c:pt idx="6">
                  <c:v>37621</c:v>
                </c:pt>
                <c:pt idx="7">
                  <c:v>37986</c:v>
                </c:pt>
                <c:pt idx="8">
                  <c:v>38352</c:v>
                </c:pt>
                <c:pt idx="9">
                  <c:v>38717</c:v>
                </c:pt>
                <c:pt idx="10">
                  <c:v>39082</c:v>
                </c:pt>
                <c:pt idx="11">
                  <c:v>39447</c:v>
                </c:pt>
                <c:pt idx="12">
                  <c:v>39813</c:v>
                </c:pt>
                <c:pt idx="13">
                  <c:v>40178</c:v>
                </c:pt>
                <c:pt idx="14">
                  <c:v>40543</c:v>
                </c:pt>
                <c:pt idx="15">
                  <c:v>40908</c:v>
                </c:pt>
                <c:pt idx="16">
                  <c:v>41274</c:v>
                </c:pt>
                <c:pt idx="17">
                  <c:v>41639</c:v>
                </c:pt>
                <c:pt idx="18">
                  <c:v>42004</c:v>
                </c:pt>
                <c:pt idx="19">
                  <c:v>42369</c:v>
                </c:pt>
                <c:pt idx="20">
                  <c:v>42735</c:v>
                </c:pt>
                <c:pt idx="21">
                  <c:v>43100</c:v>
                </c:pt>
                <c:pt idx="22">
                  <c:v>43465</c:v>
                </c:pt>
                <c:pt idx="23">
                  <c:v>43830</c:v>
                </c:pt>
                <c:pt idx="24">
                  <c:v>44196</c:v>
                </c:pt>
                <c:pt idx="25">
                  <c:v>44561</c:v>
                </c:pt>
                <c:pt idx="26">
                  <c:v>44926</c:v>
                </c:pt>
                <c:pt idx="27">
                  <c:v>45291</c:v>
                </c:pt>
              </c:numCache>
            </c:numRef>
          </c:cat>
          <c:val>
            <c:numRef>
              <c:f>Grafy!$BZ$4:$BZ$31</c:f>
              <c:numCache>
                <c:formatCode>0.0</c:formatCode>
                <c:ptCount val="28"/>
                <c:pt idx="0">
                  <c:v>11.577226794514706</c:v>
                </c:pt>
                <c:pt idx="1">
                  <c:v>12.193712506798498</c:v>
                </c:pt>
                <c:pt idx="2">
                  <c:v>13.955886607957623</c:v>
                </c:pt>
                <c:pt idx="3">
                  <c:v>15.183558863959471</c:v>
                </c:pt>
                <c:pt idx="4">
                  <c:v>16.98947612799623</c:v>
                </c:pt>
                <c:pt idx="5">
                  <c:v>22.705947673746842</c:v>
                </c:pt>
                <c:pt idx="6">
                  <c:v>25.831945364183039</c:v>
                </c:pt>
                <c:pt idx="7">
                  <c:v>28.158438677193733</c:v>
                </c:pt>
                <c:pt idx="8">
                  <c:v>28.367466039145796</c:v>
                </c:pt>
                <c:pt idx="9">
                  <c:v>27.702176862010937</c:v>
                </c:pt>
                <c:pt idx="10">
                  <c:v>27.559892276176967</c:v>
                </c:pt>
                <c:pt idx="11">
                  <c:v>27.325404394780406</c:v>
                </c:pt>
                <c:pt idx="12">
                  <c:v>28.118064934229725</c:v>
                </c:pt>
                <c:pt idx="13">
                  <c:v>33.355975237208924</c:v>
                </c:pt>
                <c:pt idx="14">
                  <c:v>37.068499600537955</c:v>
                </c:pt>
                <c:pt idx="15">
                  <c:v>39.722346056677424</c:v>
                </c:pt>
                <c:pt idx="16">
                  <c:v>44.15</c:v>
                </c:pt>
                <c:pt idx="17">
                  <c:v>44.42</c:v>
                </c:pt>
                <c:pt idx="18">
                  <c:v>41.85</c:v>
                </c:pt>
                <c:pt idx="19">
                  <c:v>39.700000000000003</c:v>
                </c:pt>
                <c:pt idx="20">
                  <c:v>36.58</c:v>
                </c:pt>
                <c:pt idx="21">
                  <c:v>34.24</c:v>
                </c:pt>
                <c:pt idx="22">
                  <c:v>32.06</c:v>
                </c:pt>
                <c:pt idx="23">
                  <c:v>30.05</c:v>
                </c:pt>
                <c:pt idx="24">
                  <c:v>37.74</c:v>
                </c:pt>
                <c:pt idx="25">
                  <c:v>42.017144181776402</c:v>
                </c:pt>
                <c:pt idx="26">
                  <c:v>43.3</c:v>
                </c:pt>
                <c:pt idx="2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0-4810-98D6-B89136730E53}"/>
            </c:ext>
          </c:extLst>
        </c:ser>
        <c:ser>
          <c:idx val="1"/>
          <c:order val="1"/>
          <c:tx>
            <c:strRef>
              <c:f>Grafy!$CA$2</c:f>
              <c:strCache>
                <c:ptCount val="1"/>
                <c:pt idx="0">
                  <c:v>Saldo sektoru vládních institucí (% HDP)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dPt>
            <c:idx val="26"/>
            <c:invertIfNegative val="0"/>
            <c:bubble3D val="0"/>
            <c:spPr>
              <a:noFill/>
              <a:ln w="254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AB0-4810-98D6-B89136730E53}"/>
              </c:ext>
            </c:extLst>
          </c:dPt>
          <c:dPt>
            <c:idx val="27"/>
            <c:invertIfNegative val="0"/>
            <c:bubble3D val="0"/>
            <c:spPr>
              <a:noFill/>
              <a:ln w="254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AB0-4810-98D6-B89136730E53}"/>
              </c:ext>
            </c:extLst>
          </c:dPt>
          <c:dLbls>
            <c:dLbl>
              <c:idx val="2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B0-4810-98D6-B89136730E53}"/>
                </c:ext>
              </c:extLst>
            </c:dLbl>
            <c:dLbl>
              <c:idx val="2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B0-4810-98D6-B89136730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Grafy!$BY$4:$BY$31</c:f>
              <c:numCache>
                <c:formatCode>yyyy</c:formatCode>
                <c:ptCount val="28"/>
                <c:pt idx="0">
                  <c:v>35430</c:v>
                </c:pt>
                <c:pt idx="1">
                  <c:v>35795</c:v>
                </c:pt>
                <c:pt idx="2">
                  <c:v>36160</c:v>
                </c:pt>
                <c:pt idx="3">
                  <c:v>36525</c:v>
                </c:pt>
                <c:pt idx="4">
                  <c:v>36891</c:v>
                </c:pt>
                <c:pt idx="5">
                  <c:v>37256</c:v>
                </c:pt>
                <c:pt idx="6">
                  <c:v>37621</c:v>
                </c:pt>
                <c:pt idx="7">
                  <c:v>37986</c:v>
                </c:pt>
                <c:pt idx="8">
                  <c:v>38352</c:v>
                </c:pt>
                <c:pt idx="9">
                  <c:v>38717</c:v>
                </c:pt>
                <c:pt idx="10">
                  <c:v>39082</c:v>
                </c:pt>
                <c:pt idx="11">
                  <c:v>39447</c:v>
                </c:pt>
                <c:pt idx="12">
                  <c:v>39813</c:v>
                </c:pt>
                <c:pt idx="13">
                  <c:v>40178</c:v>
                </c:pt>
                <c:pt idx="14">
                  <c:v>40543</c:v>
                </c:pt>
                <c:pt idx="15">
                  <c:v>40908</c:v>
                </c:pt>
                <c:pt idx="16">
                  <c:v>41274</c:v>
                </c:pt>
                <c:pt idx="17">
                  <c:v>41639</c:v>
                </c:pt>
                <c:pt idx="18">
                  <c:v>42004</c:v>
                </c:pt>
                <c:pt idx="19">
                  <c:v>42369</c:v>
                </c:pt>
                <c:pt idx="20">
                  <c:v>42735</c:v>
                </c:pt>
                <c:pt idx="21">
                  <c:v>43100</c:v>
                </c:pt>
                <c:pt idx="22">
                  <c:v>43465</c:v>
                </c:pt>
                <c:pt idx="23">
                  <c:v>43830</c:v>
                </c:pt>
                <c:pt idx="24">
                  <c:v>44196</c:v>
                </c:pt>
                <c:pt idx="25">
                  <c:v>44561</c:v>
                </c:pt>
                <c:pt idx="26">
                  <c:v>44926</c:v>
                </c:pt>
                <c:pt idx="27">
                  <c:v>45291</c:v>
                </c:pt>
              </c:numCache>
            </c:numRef>
          </c:cat>
          <c:val>
            <c:numRef>
              <c:f>Grafy!$CA$4:$CA$31</c:f>
              <c:numCache>
                <c:formatCode>0.0</c:formatCode>
                <c:ptCount val="28"/>
                <c:pt idx="0">
                  <c:v>-3</c:v>
                </c:pt>
                <c:pt idx="1">
                  <c:v>-3.2</c:v>
                </c:pt>
                <c:pt idx="2">
                  <c:v>-4.2</c:v>
                </c:pt>
                <c:pt idx="3">
                  <c:v>-3.1</c:v>
                </c:pt>
                <c:pt idx="4">
                  <c:v>-3.6</c:v>
                </c:pt>
                <c:pt idx="5">
                  <c:v>-5.8</c:v>
                </c:pt>
                <c:pt idx="6">
                  <c:v>-6.4</c:v>
                </c:pt>
                <c:pt idx="7">
                  <c:v>-6.9</c:v>
                </c:pt>
                <c:pt idx="8">
                  <c:v>-2.4</c:v>
                </c:pt>
                <c:pt idx="9">
                  <c:v>-3</c:v>
                </c:pt>
                <c:pt idx="10">
                  <c:v>-2.2000000000000002</c:v>
                </c:pt>
                <c:pt idx="11">
                  <c:v>-0.6</c:v>
                </c:pt>
                <c:pt idx="12">
                  <c:v>-2</c:v>
                </c:pt>
                <c:pt idx="13">
                  <c:v>-5.4</c:v>
                </c:pt>
                <c:pt idx="14">
                  <c:v>-4.2</c:v>
                </c:pt>
                <c:pt idx="15">
                  <c:v>-2.7</c:v>
                </c:pt>
                <c:pt idx="16">
                  <c:v>-3.9</c:v>
                </c:pt>
                <c:pt idx="17">
                  <c:v>-1.28</c:v>
                </c:pt>
                <c:pt idx="18">
                  <c:v>-2.08</c:v>
                </c:pt>
                <c:pt idx="19">
                  <c:v>-0.64</c:v>
                </c:pt>
                <c:pt idx="20">
                  <c:v>0.71</c:v>
                </c:pt>
                <c:pt idx="21">
                  <c:v>1.5</c:v>
                </c:pt>
                <c:pt idx="22">
                  <c:v>0.91</c:v>
                </c:pt>
                <c:pt idx="23">
                  <c:v>0.31</c:v>
                </c:pt>
                <c:pt idx="24">
                  <c:v>-5.58</c:v>
                </c:pt>
                <c:pt idx="25">
                  <c:v>-5.8836414213280399</c:v>
                </c:pt>
                <c:pt idx="26">
                  <c:v>-4.9000000000000004</c:v>
                </c:pt>
                <c:pt idx="27">
                  <c:v>-4.0999999999999996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AB0-4810-98D6-B89136730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1309908256"/>
        <c:axId val="1309906176"/>
      </c:barChart>
      <c:dateAx>
        <c:axId val="130990825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6176"/>
        <c:crosses val="autoZero"/>
        <c:auto val="1"/>
        <c:lblOffset val="100"/>
        <c:baseTimeUnit val="years"/>
      </c:dateAx>
      <c:valAx>
        <c:axId val="1309906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4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0.88204</cdr:x>
      <cdr:y>0.04916</cdr:y>
    </cdr:from>
    <cdr:to>
      <cdr:x>0.95594</cdr:x>
      <cdr:y>0.76376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85130945-1D75-F607-BCCC-4A94FE6D5095}"/>
            </a:ext>
          </a:extLst>
        </cdr:cNvPr>
        <cdr:cNvSpPr/>
      </cdr:nvSpPr>
      <cdr:spPr>
        <a:xfrm xmlns:a="http://schemas.openxmlformats.org/drawingml/2006/main">
          <a:off x="4071516" y="156328"/>
          <a:ext cx="341167" cy="22724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2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cs-CZ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09.11.2022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09.11.2022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09.11.2022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2022-2024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10 / 11 / 2022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</p:spTree>
    <p:extLst>
      <p:ext uri="{BB962C8B-B14F-4D97-AF65-F5344CB8AC3E}">
        <p14:creationId xmlns:p14="http://schemas.microsoft.com/office/powerpoint/2010/main" val="420600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0" y="575035"/>
            <a:ext cx="11111187" cy="8840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1" spc="0" dirty="0">
                <a:solidFill>
                  <a:srgbClr val="0F5969"/>
                </a:solidFill>
              </a:rPr>
              <a:t>Inflace se bude letos pohybovat kolem 16 %, v příštím roce klesne, ale zůstane u 10 %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09.11.2022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ČBA odhad pro rok 2022 a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9ACC7AC-E5F7-4A25-B6E5-1F49DFC04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444855"/>
              </p:ext>
            </p:extLst>
          </p:nvPr>
        </p:nvGraphicFramePr>
        <p:xfrm>
          <a:off x="633480" y="1905348"/>
          <a:ext cx="5150374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CF9237F6-29E4-55F9-FFFC-13CCF9D37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905348"/>
            <a:ext cx="5351719" cy="35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</p:spTree>
    <p:extLst>
      <p:ext uri="{BB962C8B-B14F-4D97-AF65-F5344CB8AC3E}">
        <p14:creationId xmlns:p14="http://schemas.microsoft.com/office/powerpoint/2010/main" val="252812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09.11.2022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776140" y="828142"/>
            <a:ext cx="487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F5969"/>
                </a:solidFill>
              </a:rPr>
              <a:t>Prognóza s dalším růstem sazeb ČNB nepočítá, jejich snížení v příštím roce bude jen mírné a koncem roku bude hlavní sazba na 5,75 %, koncem 2024 pak 3,5 %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347351" y="828142"/>
            <a:ext cx="498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Koruna dle nového výhledu setrvá v příštích dvou letech mírně pod hranicí 25 Kč za euro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 pro rok 2022 a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1CF333-FF47-49F7-9EF9-0BD4EF680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448424"/>
              </p:ext>
            </p:extLst>
          </p:nvPr>
        </p:nvGraphicFramePr>
        <p:xfrm>
          <a:off x="776140" y="2211001"/>
          <a:ext cx="5231067" cy="342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5A6B02-F1E7-43A6-AC40-3D35A9331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819073"/>
              </p:ext>
            </p:extLst>
          </p:nvPr>
        </p:nvGraphicFramePr>
        <p:xfrm>
          <a:off x="6347351" y="2211001"/>
          <a:ext cx="5094090" cy="356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258888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- pomalejší konsolidace před námi, inflace mírní růst zadlužení vůči HDP</a:t>
            </a:r>
          </a:p>
        </p:txBody>
      </p: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8" y="674695"/>
            <a:ext cx="8614213" cy="379950"/>
          </a:xfrm>
        </p:spPr>
        <p:txBody>
          <a:bodyPr>
            <a:noAutofit/>
          </a:bodyPr>
          <a:lstStyle/>
          <a:p>
            <a:r>
              <a:rPr lang="cs-CZ" sz="3000" b="1" spc="0" dirty="0">
                <a:solidFill>
                  <a:srgbClr val="0F5969"/>
                </a:solidFill>
                <a:latin typeface="+mn-lt"/>
              </a:rPr>
              <a:t>Vývoj vládního deficitu a zadlužení (% HDP) 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09.11.2022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MF ČR, ČBA odhady pro rok 2022 a 2023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902773" y="4554018"/>
            <a:ext cx="1038645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Prognostický panel ČBA odhaduje schodek veřejných financí v letošním roce na 4,9 % HDP, v příštím roce přes 4 %.</a:t>
            </a:r>
          </a:p>
          <a:p>
            <a:pPr marL="285750" indent="-285750">
              <a:spcBef>
                <a:spcPts val="3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Rychlejší konsolidace veřejných financí se tak odkládá z titulu mimořádných nákladů spojených se současným ekonomickým vývojem. Podíl zadlužení vůči HDP se však navzdory vysokým deficitům zvyšuje vzhledem k inflaci relativně mírně a v příštím roce dosáhne 44 %.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302E2A-AF43-4122-A57E-10544C5F7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645510"/>
              </p:ext>
            </p:extLst>
          </p:nvPr>
        </p:nvGraphicFramePr>
        <p:xfrm>
          <a:off x="623989" y="1311403"/>
          <a:ext cx="10386453" cy="305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09.11.2022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48556" y="701510"/>
            <a:ext cx="4568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Meziroční dynamika úvěrů (% </a:t>
            </a:r>
            <a:r>
              <a:rPr lang="cs-CZ" sz="2000" b="1" dirty="0" err="1">
                <a:solidFill>
                  <a:srgbClr val="0F5969"/>
                </a:solidFill>
              </a:rPr>
              <a:t>yoy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5451657" y="720568"/>
            <a:ext cx="641022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Podíl </a:t>
            </a:r>
            <a:r>
              <a:rPr lang="cs-CZ" sz="2000" b="1" dirty="0" err="1">
                <a:solidFill>
                  <a:srgbClr val="0F5969"/>
                </a:solidFill>
              </a:rPr>
              <a:t>cizoměnových</a:t>
            </a:r>
            <a:r>
              <a:rPr lang="cs-CZ" sz="2000" b="1" dirty="0">
                <a:solidFill>
                  <a:srgbClr val="0F5969"/>
                </a:solidFill>
              </a:rPr>
              <a:t> úvěrů podniků se postupně zvyšuje vzhledem k vysokým korunovým sazbám</a:t>
            </a:r>
          </a:p>
          <a:p>
            <a:r>
              <a:rPr lang="cs-CZ" sz="1700" dirty="0">
                <a:solidFill>
                  <a:srgbClr val="0F5969"/>
                </a:solidFill>
              </a:rPr>
              <a:t>(mld. Kč, nově poskytnuté úvěry bez </a:t>
            </a:r>
            <a:r>
              <a:rPr lang="cs-CZ" sz="1700" dirty="0" err="1">
                <a:solidFill>
                  <a:srgbClr val="0F5969"/>
                </a:solidFill>
              </a:rPr>
              <a:t>refi</a:t>
            </a:r>
            <a:r>
              <a:rPr lang="cs-CZ" sz="1700" dirty="0">
                <a:solidFill>
                  <a:srgbClr val="0F5969"/>
                </a:solidFill>
              </a:rPr>
              <a:t>.)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609940" y="6146277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 pro rok 2022 a 2023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75868D49-CC10-38BA-46EC-6AA00E743FD7}"/>
              </a:ext>
            </a:extLst>
          </p:cNvPr>
          <p:cNvSpPr txBox="1"/>
          <p:nvPr/>
        </p:nvSpPr>
        <p:spPr>
          <a:xfrm>
            <a:off x="548556" y="4972248"/>
            <a:ext cx="11321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F5969"/>
                </a:solidFill>
              </a:rPr>
              <a:t>Úvěry:  </a:t>
            </a:r>
            <a:r>
              <a:rPr lang="cs-CZ" sz="1600" dirty="0">
                <a:solidFill>
                  <a:srgbClr val="0F5969"/>
                </a:solidFill>
              </a:rPr>
              <a:t>Propad poskytnutých hypoték dále </a:t>
            </a:r>
            <a:r>
              <a:rPr lang="cs-CZ" sz="1600" dirty="0" err="1">
                <a:solidFill>
                  <a:srgbClr val="0F5969"/>
                </a:solidFill>
              </a:rPr>
              <a:t>zesíluje</a:t>
            </a:r>
            <a:r>
              <a:rPr lang="cs-CZ" sz="1600" dirty="0">
                <a:solidFill>
                  <a:srgbClr val="0F5969"/>
                </a:solidFill>
              </a:rPr>
              <a:t> následkem vysokých úrokových sazeb a přísnější regulace ČNB</a:t>
            </a:r>
          </a:p>
          <a:p>
            <a:pPr marL="342900" indent="-342900"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F5969"/>
                </a:solidFill>
              </a:rPr>
              <a:t>Domácnosti přesouvají </a:t>
            </a:r>
            <a:r>
              <a:rPr lang="cs-CZ" sz="1600" dirty="0">
                <a:solidFill>
                  <a:srgbClr val="0F5969"/>
                </a:solidFill>
              </a:rPr>
              <a:t>své vklady z běžných na spořící (terminované) účty, kde pro nové vklady v září úroková sazba překročila 6 %</a:t>
            </a:r>
          </a:p>
        </p:txBody>
      </p:sp>
      <p:graphicFrame>
        <p:nvGraphicFramePr>
          <p:cNvPr id="3" name="Graf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659075"/>
              </p:ext>
            </p:extLst>
          </p:nvPr>
        </p:nvGraphicFramePr>
        <p:xfrm>
          <a:off x="5451657" y="1799318"/>
          <a:ext cx="5562240" cy="289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00B043-E75E-4D02-9232-91575306A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099832"/>
              </p:ext>
            </p:extLst>
          </p:nvPr>
        </p:nvGraphicFramePr>
        <p:xfrm>
          <a:off x="548556" y="1325460"/>
          <a:ext cx="4372972" cy="337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5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shrnutí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23632" y="1268413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a diskuze</a:t>
            </a:r>
          </a:p>
        </p:txBody>
      </p:sp>
    </p:spTree>
    <p:extLst>
      <p:ext uri="{BB962C8B-B14F-4D97-AF65-F5344CB8AC3E}">
        <p14:creationId xmlns:p14="http://schemas.microsoft.com/office/powerpoint/2010/main" val="385463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7" y="578794"/>
            <a:ext cx="2180904" cy="285020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09.11.2022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64B02-FC0C-D1D4-9350-9DF721E4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17" y="116115"/>
            <a:ext cx="7187178" cy="65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55254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83179AD-C15F-E6C8-25EE-A539B1A70717}"/>
              </a:ext>
            </a:extLst>
          </p:cNvPr>
          <p:cNvSpPr txBox="1"/>
          <p:nvPr/>
        </p:nvSpPr>
        <p:spPr>
          <a:xfrm>
            <a:off x="4427984" y="4743062"/>
            <a:ext cx="3336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b="1" dirty="0">
                <a:solidFill>
                  <a:schemeClr val="bg1"/>
                </a:solidFill>
                <a:latin typeface="Montserrat" panose="00000500000000000000" pitchFamily="50" charset="-18"/>
              </a:rPr>
              <a:t>Jakub Seidler</a:t>
            </a:r>
            <a:endParaRPr lang="cs-CZ" sz="2800" b="1" dirty="0">
              <a:solidFill>
                <a:srgbClr val="0F5969"/>
              </a:solidFill>
              <a:latin typeface="Montserrat" panose="00000500000000000000" pitchFamily="50" charset="-1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 dirty="0">
                <a:solidFill>
                  <a:schemeClr val="bg1"/>
                </a:solidFill>
                <a:latin typeface="Montserrat" panose="00000500000000000000" pitchFamily="50" charset="-18"/>
              </a:rPr>
              <a:t>hlavní ekonom</a:t>
            </a:r>
            <a:br>
              <a:rPr lang="cs-CZ" sz="1800" dirty="0">
                <a:solidFill>
                  <a:schemeClr val="bg1"/>
                </a:solidFill>
                <a:latin typeface="Montserrat" panose="00000500000000000000" pitchFamily="50" charset="-18"/>
              </a:rPr>
            </a:br>
            <a:r>
              <a:rPr lang="cs-CZ" sz="1800" dirty="0">
                <a:solidFill>
                  <a:schemeClr val="bg1"/>
                </a:solidFill>
                <a:latin typeface="Montserrat" panose="00000500000000000000" pitchFamily="50" charset="-18"/>
              </a:rPr>
              <a:t>Česká bankovní asociace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30B43E-005B-625A-93A5-4835902CA82D}"/>
              </a:ext>
            </a:extLst>
          </p:cNvPr>
          <p:cNvSpPr txBox="1"/>
          <p:nvPr/>
        </p:nvSpPr>
        <p:spPr>
          <a:xfrm>
            <a:off x="1301451" y="4764022"/>
            <a:ext cx="3336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b="1" dirty="0">
                <a:solidFill>
                  <a:schemeClr val="bg1"/>
                </a:solidFill>
                <a:latin typeface="Montserrat" panose="00000500000000000000" pitchFamily="50" charset="-18"/>
              </a:rPr>
              <a:t>Petr Sklenář</a:t>
            </a:r>
            <a:endParaRPr lang="cs-CZ" sz="1800" b="1" dirty="0">
              <a:solidFill>
                <a:srgbClr val="0F5969"/>
              </a:solidFill>
              <a:latin typeface="Montserrat" panose="00000500000000000000" pitchFamily="50" charset="-1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 dirty="0">
                <a:solidFill>
                  <a:schemeClr val="bg1"/>
                </a:solidFill>
                <a:latin typeface="Montserrat" panose="00000500000000000000" pitchFamily="50" charset="-18"/>
              </a:rPr>
              <a:t>hlavní ekonom</a:t>
            </a:r>
            <a:br>
              <a:rPr lang="cs-CZ" sz="1800" dirty="0">
                <a:solidFill>
                  <a:schemeClr val="bg1"/>
                </a:solidFill>
                <a:latin typeface="Montserrat" panose="00000500000000000000" pitchFamily="50" charset="-18"/>
              </a:rPr>
            </a:br>
            <a:r>
              <a:rPr lang="cs-CZ" sz="1800" dirty="0">
                <a:solidFill>
                  <a:schemeClr val="bg1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</a:rPr>
              <a:t>J&amp;T Banka</a:t>
            </a:r>
            <a:endParaRPr lang="en-US" sz="1800" dirty="0">
              <a:solidFill>
                <a:schemeClr val="bg1"/>
              </a:solidFill>
              <a:latin typeface="Montserrat" panose="00000500000000000000" pitchFamily="50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1A7D82A-DD2F-0CB4-4B0A-BD2E14DB33EE}"/>
              </a:ext>
            </a:extLst>
          </p:cNvPr>
          <p:cNvSpPr txBox="1"/>
          <p:nvPr/>
        </p:nvSpPr>
        <p:spPr>
          <a:xfrm>
            <a:off x="7554517" y="4764022"/>
            <a:ext cx="3336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b="1" dirty="0">
                <a:solidFill>
                  <a:schemeClr val="bg1"/>
                </a:solidFill>
                <a:latin typeface="Montserrat" panose="00000500000000000000" pitchFamily="50" charset="-18"/>
              </a:rPr>
              <a:t>Jan Bureš</a:t>
            </a:r>
            <a:endParaRPr lang="cs-CZ" sz="1800" b="1" dirty="0">
              <a:solidFill>
                <a:srgbClr val="0F5969"/>
              </a:solidFill>
              <a:latin typeface="Montserrat" panose="00000500000000000000" pitchFamily="50" charset="-1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 dirty="0">
                <a:solidFill>
                  <a:schemeClr val="bg1"/>
                </a:solidFill>
                <a:latin typeface="Montserrat" panose="00000500000000000000" pitchFamily="50" charset="-18"/>
              </a:rPr>
              <a:t>hlavní ekonom</a:t>
            </a:r>
            <a:br>
              <a:rPr lang="cs-CZ" sz="1800" dirty="0">
                <a:solidFill>
                  <a:schemeClr val="bg1"/>
                </a:solidFill>
                <a:latin typeface="Montserrat" panose="00000500000000000000" pitchFamily="50" charset="-18"/>
              </a:rPr>
            </a:br>
            <a:r>
              <a:rPr lang="cs-CZ" sz="1800" dirty="0" err="1">
                <a:solidFill>
                  <a:schemeClr val="bg1"/>
                </a:solidFill>
                <a:latin typeface="Montserrat" panose="00000500000000000000" pitchFamily="50" charset="-18"/>
              </a:rPr>
              <a:t>Patria</a:t>
            </a:r>
            <a:r>
              <a:rPr lang="cs-CZ" sz="1800" dirty="0">
                <a:solidFill>
                  <a:schemeClr val="bg1"/>
                </a:solidFill>
                <a:latin typeface="Montserrat" panose="00000500000000000000" pitchFamily="50" charset="-18"/>
              </a:rPr>
              <a:t> Finance</a:t>
            </a:r>
            <a:endParaRPr lang="en-US" sz="1800" dirty="0">
              <a:solidFill>
                <a:schemeClr val="bg1"/>
              </a:solidFill>
              <a:latin typeface="Montserrat" panose="00000500000000000000" pitchFamily="50" charset="-18"/>
            </a:endParaRPr>
          </a:p>
        </p:txBody>
      </p:sp>
      <p:pic>
        <p:nvPicPr>
          <p:cNvPr id="10" name="Obrázek 9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DBBF19B7-2F8A-1777-BB29-9721874B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67" y="1628737"/>
            <a:ext cx="2667000" cy="2871216"/>
          </a:xfrm>
          <a:prstGeom prst="rect">
            <a:avLst/>
          </a:prstGeom>
        </p:spPr>
      </p:pic>
      <p:pic>
        <p:nvPicPr>
          <p:cNvPr id="11" name="Obrázek 10" descr="Obsah obrázku osoba, muž, oblek&#10;&#10;Popis byl vytvořen automaticky">
            <a:extLst>
              <a:ext uri="{FF2B5EF4-FFF2-40B4-BE49-F238E27FC236}">
                <a16:creationId xmlns:a16="http://schemas.microsoft.com/office/drawing/2014/main" id="{4795DC2A-270B-52C0-37C8-13B37F5D9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1608793"/>
            <a:ext cx="2667000" cy="2870200"/>
          </a:xfrm>
          <a:prstGeom prst="rect">
            <a:avLst/>
          </a:prstGeom>
        </p:spPr>
      </p:pic>
      <p:pic>
        <p:nvPicPr>
          <p:cNvPr id="12" name="Obrázek 11" descr="Obsah obrázku osoba, muž, zeď, interiér&#10;&#10;Popis byl vytvořen automaticky">
            <a:extLst>
              <a:ext uri="{FF2B5EF4-FFF2-40B4-BE49-F238E27FC236}">
                <a16:creationId xmlns:a16="http://schemas.microsoft.com/office/drawing/2014/main" id="{6C96E362-A3AF-7E4A-3315-8DC0D2FE0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033" y="1608658"/>
            <a:ext cx="2667000" cy="2870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550E50-A0EA-5BD3-C605-4D6E7DDB323C}"/>
              </a:ext>
            </a:extLst>
          </p:cNvPr>
          <p:cNvSpPr/>
          <p:nvPr/>
        </p:nvSpPr>
        <p:spPr>
          <a:xfrm>
            <a:off x="1525754" y="1535178"/>
            <a:ext cx="2777213" cy="1117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E0E6E1-5A8B-DAC9-3E19-CAB0144D0D00}"/>
              </a:ext>
            </a:extLst>
          </p:cNvPr>
          <p:cNvSpPr/>
          <p:nvPr/>
        </p:nvSpPr>
        <p:spPr>
          <a:xfrm>
            <a:off x="7889033" y="1535178"/>
            <a:ext cx="2777213" cy="1117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39DD2E-BB9B-360A-7A97-4816ECCDA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8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89411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6"/>
            <a:ext cx="4243643" cy="534873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400092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09.11.2022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8178229" y="6144111"/>
            <a:ext cx="338095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</a:t>
            </a:r>
            <a:r>
              <a:rPr lang="cs-CZ" sz="1400" dirty="0" err="1">
                <a:solidFill>
                  <a:srgbClr val="1F576B"/>
                </a:solidFill>
              </a:rPr>
              <a:t>Eikon</a:t>
            </a:r>
            <a:r>
              <a:rPr lang="cs-CZ" sz="1400" dirty="0">
                <a:solidFill>
                  <a:srgbClr val="1F576B"/>
                </a:solidFill>
              </a:rPr>
              <a:t>, S</a:t>
            </a:r>
            <a:r>
              <a:rPr lang="en-US" sz="1400" dirty="0">
                <a:solidFill>
                  <a:srgbClr val="0F5969"/>
                </a:solidFill>
              </a:rPr>
              <a:t>&amp;</a:t>
            </a:r>
            <a:r>
              <a:rPr lang="cs-CZ" sz="1400" dirty="0">
                <a:solidFill>
                  <a:srgbClr val="1F576B"/>
                </a:solidFill>
              </a:rPr>
              <a:t>P </a:t>
            </a:r>
            <a:r>
              <a:rPr lang="cs-CZ" sz="1400" dirty="0" err="1">
                <a:solidFill>
                  <a:srgbClr val="1F576B"/>
                </a:solidFill>
              </a:rPr>
              <a:t>Global</a:t>
            </a:r>
            <a:r>
              <a:rPr lang="cs-CZ" sz="1400" dirty="0">
                <a:solidFill>
                  <a:srgbClr val="1F576B"/>
                </a:solidFill>
              </a:rPr>
              <a:t>, </a:t>
            </a:r>
            <a:r>
              <a:rPr lang="cs-CZ" sz="1400" dirty="0" err="1">
                <a:solidFill>
                  <a:srgbClr val="1F576B"/>
                </a:solidFill>
              </a:rPr>
              <a:t>IMF</a:t>
            </a:r>
            <a:r>
              <a:rPr lang="cs-CZ" sz="1400" dirty="0">
                <a:solidFill>
                  <a:srgbClr val="1F576B"/>
                </a:solidFill>
              </a:rPr>
              <a:t> </a:t>
            </a:r>
            <a:r>
              <a:rPr lang="cs-CZ" sz="1400" dirty="0" err="1">
                <a:solidFill>
                  <a:srgbClr val="1F576B"/>
                </a:solidFill>
              </a:rPr>
              <a:t>WEO</a:t>
            </a:r>
            <a:endParaRPr lang="cs-CZ" sz="1400" dirty="0">
              <a:solidFill>
                <a:srgbClr val="1F576B"/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DFD738-E7B8-A10C-A681-EAFC77827AEF}"/>
              </a:ext>
            </a:extLst>
          </p:cNvPr>
          <p:cNvSpPr txBox="1"/>
          <p:nvPr/>
        </p:nvSpPr>
        <p:spPr>
          <a:xfrm>
            <a:off x="1140431" y="4739908"/>
            <a:ext cx="10209095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Předstihové ukazatele naznačují výraznější zpomalování globální ekonomiky, řada zemí se již nachází dle nich v recesi, ačkoli čísla za 3. čtvrtletí dopadla mírně nad očekávání</a:t>
            </a:r>
          </a:p>
          <a:p>
            <a:pPr marL="285750" indent="-285750"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Růst světové ekonomiky v příštím roce citelně zpomalí a bude patřit mezi nejslabší za poslední dekády</a:t>
            </a:r>
            <a:endParaRPr lang="cs-CZ" sz="1770" dirty="0"/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A6A8CE16-1ACA-F878-C7C9-EA99C3609BF2}"/>
              </a:ext>
            </a:extLst>
          </p:cNvPr>
          <p:cNvSpPr txBox="1"/>
          <p:nvPr/>
        </p:nvSpPr>
        <p:spPr>
          <a:xfrm>
            <a:off x="1035263" y="586671"/>
            <a:ext cx="372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Průmyslové indikátory PMI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6476662" y="581976"/>
            <a:ext cx="4997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Vývoj HDP vyspělých ekonomik</a:t>
            </a:r>
          </a:p>
          <a:p>
            <a:r>
              <a:rPr lang="cs-CZ" sz="1400" dirty="0">
                <a:solidFill>
                  <a:srgbClr val="0F5969"/>
                </a:solidFill>
              </a:rPr>
              <a:t>(% </a:t>
            </a:r>
            <a:r>
              <a:rPr lang="cs-CZ" sz="1400" dirty="0" err="1">
                <a:solidFill>
                  <a:srgbClr val="0F5969"/>
                </a:solidFill>
              </a:rPr>
              <a:t>yoy</a:t>
            </a:r>
            <a:r>
              <a:rPr lang="cs-CZ" sz="1400" dirty="0">
                <a:solidFill>
                  <a:srgbClr val="0F5969"/>
                </a:solidFill>
              </a:rPr>
              <a:t>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8208EB-5A66-BF41-EDCD-8C9E5653A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75969"/>
              </p:ext>
            </p:extLst>
          </p:nvPr>
        </p:nvGraphicFramePr>
        <p:xfrm>
          <a:off x="6582784" y="1428028"/>
          <a:ext cx="4616047" cy="317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961502"/>
              </p:ext>
            </p:extLst>
          </p:nvPr>
        </p:nvGraphicFramePr>
        <p:xfrm>
          <a:off x="993169" y="1362073"/>
          <a:ext cx="4503505" cy="331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</p:spTree>
    <p:extLst>
      <p:ext uri="{BB962C8B-B14F-4D97-AF65-F5344CB8AC3E}">
        <p14:creationId xmlns:p14="http://schemas.microsoft.com/office/powerpoint/2010/main" val="371054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1" y="620908"/>
            <a:ext cx="11111187" cy="6490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F5969"/>
                </a:solidFill>
                <a:latin typeface="+mj-lt"/>
              </a:rPr>
              <a:t>Tuzemská ekonomika vstupuje do mírné recese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01" y="2133600"/>
            <a:ext cx="5131986" cy="2602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Růst tuzemské ekonomiky v letošním roce dosáhne 2,5 %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 posledním čtvrtletí však ekonomika také poklesne a vstoupí do recese. Propad bude pokračovat i v 1. čtvrtletí 2023</a:t>
            </a:r>
          </a:p>
          <a:p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 příští rok odhaduje prognostický panel růst o 0,2 %, několik prognóz však předpokládá mírný celoroční propad HDP</a:t>
            </a:r>
          </a:p>
          <a:p>
            <a:endParaRPr lang="cs-CZ" sz="1200" dirty="0"/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09.11.2022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D5F939B-0E78-3554-B950-459A23E5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569075"/>
            <a:ext cx="5348823" cy="35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09.11.2022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391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Růst HDP v příštím roce bude stagnovat, nedá se však vyloučit ani mírný pokles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(HDP % </a:t>
            </a:r>
            <a:r>
              <a:rPr lang="cs-CZ" sz="2000" b="1" dirty="0" err="1">
                <a:solidFill>
                  <a:srgbClr val="0F5969"/>
                </a:solidFill>
              </a:rPr>
              <a:t>yoy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126820" y="614157"/>
            <a:ext cx="544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Struktura růstu je ovlivněna současnou nejistotou, spotřeba domácností poklesne a zůstane stále citelně za rokem 2019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909B8C-9609-4884-8C2C-51BF969F0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665134"/>
              </p:ext>
            </p:extLst>
          </p:nvPr>
        </p:nvGraphicFramePr>
        <p:xfrm>
          <a:off x="546100" y="1839825"/>
          <a:ext cx="51192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1A70EDF-0BE1-6CB9-14F2-954E04619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39" y="2090222"/>
            <a:ext cx="5525457" cy="328187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553700" y="3429000"/>
            <a:ext cx="546100" cy="37995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7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dirty="0"/>
              <a:t>- letošní propad reálných mezd bude výrazný a bude pokračovat v mírnější intenzitě i v příštím roce </a:t>
            </a:r>
          </a:p>
        </p:txBody>
      </p:sp>
    </p:spTree>
    <p:extLst>
      <p:ext uri="{BB962C8B-B14F-4D97-AF65-F5344CB8AC3E}">
        <p14:creationId xmlns:p14="http://schemas.microsoft.com/office/powerpoint/2010/main" val="18678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09.11.2022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266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Trh práce se vzhledem k očekávanému zpomalování ekonomiky mírně ochladí, nezaměstnanost mírně vzroste (%, dle MPSV)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Mzdy letos i příští rok zrychlí zhruba o 7 %, pokles reálných mezd však bude letos rekordní a v mírnější podobě nastane i v roce příštím (% yoy)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ČBA odhad pro rok 2022 a 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8FADF8-C919-417D-89A6-AA1C9A0E5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320601"/>
              </p:ext>
            </p:extLst>
          </p:nvPr>
        </p:nvGraphicFramePr>
        <p:xfrm>
          <a:off x="6000297" y="2008558"/>
          <a:ext cx="5150374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9ACD1D-D46D-4D08-A2DD-A1734D202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437221"/>
              </p:ext>
            </p:extLst>
          </p:nvPr>
        </p:nvGraphicFramePr>
        <p:xfrm>
          <a:off x="583283" y="1983596"/>
          <a:ext cx="5150374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ČBA(HomeOffice)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550</TotalTime>
  <Words>598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ING Me</vt:lpstr>
      <vt:lpstr>Montserrat</vt:lpstr>
      <vt:lpstr>CBA PPT 16:9 B&amp;W</vt:lpstr>
      <vt:lpstr>MAKROEKONOMICKÁ PROGNÓZA ČBA  aneb k vývoji českého hospodářství v letech 2022-2024 z pohledu bankovního sektoru </vt:lpstr>
      <vt:lpstr>MAKROEKONOMICKÁ PROGNÓZA ČBA</vt:lpstr>
      <vt:lpstr>Úvodní slovo</vt:lpstr>
      <vt:lpstr>PowerPoint Presentation</vt:lpstr>
      <vt:lpstr>Prognózy růstu reálného HDP ČR</vt:lpstr>
      <vt:lpstr>Tuzemská ekonomika vstupuje do mírné recese</vt:lpstr>
      <vt:lpstr>PowerPoint Presentation</vt:lpstr>
      <vt:lpstr>Trh práce</vt:lpstr>
      <vt:lpstr>PowerPoint Presentation</vt:lpstr>
      <vt:lpstr>Inflace</vt:lpstr>
      <vt:lpstr>Inflace se bude letos pohybovat kolem 16 %, v příštím roce klesne, ale zůstane u 10 %</vt:lpstr>
      <vt:lpstr>Měnová politika a měnový kurz</vt:lpstr>
      <vt:lpstr>PowerPoint Presentation</vt:lpstr>
      <vt:lpstr>Fiskální politika</vt:lpstr>
      <vt:lpstr>Vývoj vládního deficitu a zadlužení (% HDP) </vt:lpstr>
      <vt:lpstr>Vývoj vkladů a úvěrové emise</vt:lpstr>
      <vt:lpstr>PowerPoint Presentation</vt:lpstr>
      <vt:lpstr>Závěrečné shrnutí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Jakub Seidler</cp:lastModifiedBy>
  <cp:revision>22</cp:revision>
  <dcterms:created xsi:type="dcterms:W3CDTF">2021-11-05T08:44:25Z</dcterms:created>
  <dcterms:modified xsi:type="dcterms:W3CDTF">2022-11-09T15:30:08Z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