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30" r:id="rId5"/>
  </p:sldMasterIdLst>
  <p:notesMasterIdLst>
    <p:notesMasterId r:id="rId29"/>
  </p:notesMasterIdLst>
  <p:handoutMasterIdLst>
    <p:handoutMasterId r:id="rId30"/>
  </p:handoutMasterIdLst>
  <p:sldIdLst>
    <p:sldId id="390" r:id="rId6"/>
    <p:sldId id="395" r:id="rId7"/>
    <p:sldId id="427" r:id="rId8"/>
    <p:sldId id="411" r:id="rId9"/>
    <p:sldId id="418" r:id="rId10"/>
    <p:sldId id="412" r:id="rId11"/>
    <p:sldId id="425" r:id="rId12"/>
    <p:sldId id="404" r:id="rId13"/>
    <p:sldId id="405" r:id="rId14"/>
    <p:sldId id="406" r:id="rId15"/>
    <p:sldId id="407" r:id="rId16"/>
    <p:sldId id="410" r:id="rId17"/>
    <p:sldId id="408" r:id="rId18"/>
    <p:sldId id="409" r:id="rId19"/>
    <p:sldId id="420" r:id="rId20"/>
    <p:sldId id="421" r:id="rId21"/>
    <p:sldId id="415" r:id="rId22"/>
    <p:sldId id="419" r:id="rId23"/>
    <p:sldId id="417" r:id="rId24"/>
    <p:sldId id="428" r:id="rId25"/>
    <p:sldId id="429" r:id="rId26"/>
    <p:sldId id="426" r:id="rId27"/>
    <p:sldId id="379" r:id="rId2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vodni snimky" id="{6C2D37F0-7E51-49B9-899E-0EC340B76753}">
          <p14:sldIdLst>
            <p14:sldId id="390"/>
            <p14:sldId id="395"/>
            <p14:sldId id="427"/>
            <p14:sldId id="411"/>
            <p14:sldId id="418"/>
            <p14:sldId id="412"/>
            <p14:sldId id="425"/>
            <p14:sldId id="404"/>
            <p14:sldId id="405"/>
            <p14:sldId id="406"/>
            <p14:sldId id="407"/>
            <p14:sldId id="410"/>
            <p14:sldId id="408"/>
            <p14:sldId id="409"/>
            <p14:sldId id="420"/>
            <p14:sldId id="421"/>
            <p14:sldId id="415"/>
            <p14:sldId id="419"/>
            <p14:sldId id="417"/>
            <p14:sldId id="428"/>
            <p14:sldId id="429"/>
            <p14:sldId id="426"/>
          </p14:sldIdLst>
        </p14:section>
        <p14:section name="Obsah" id="{8D87DD45-7063-434C-91F0-816DE9860665}">
          <p14:sldIdLst/>
        </p14:section>
        <p14:section name="Kontakt/Zakončení" id="{098075A1-03AE-480C-AA68-C7B95426FA6F}">
          <p14:sldIdLst>
            <p14:sldId id="379"/>
          </p14:sldIdLst>
        </p14:section>
        <p14:section name="Ostatní" id="{E3B810E4-39B5-4A22-9D62-D5D5513F97F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8B0"/>
    <a:srgbClr val="94E5E0"/>
    <a:srgbClr val="31807A"/>
    <a:srgbClr val="1B4E63"/>
    <a:srgbClr val="A48F6B"/>
    <a:srgbClr val="000000"/>
    <a:srgbClr val="2F83A1"/>
    <a:srgbClr val="1F576B"/>
    <a:srgbClr val="ECE8E4"/>
    <a:srgbClr val="DFD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29AFE8-281C-4C85-A581-8586EE9468F3}" v="10" dt="2023-02-21T17:09:37.3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74" y="102"/>
      </p:cViewPr>
      <p:guideLst>
        <p:guide orient="horz" pos="392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12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baonlinecz-my.sharepoint.com/personal/jakub_seidler_cbaonline_cz/Documents/__DATA/Credit/_Credit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dc01\zona3\__Summar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cbaonlinecz-my.sharepoint.com/personal/jakub_seidler_cbaonline_cz/Documents/__DATA/Nemovitosti/_Nemovitosti.xlsm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baonlinecz-my.sharepoint.com/personal/jakub_seidler_cbaonline_cz/Documents/__DATA/Nemovitosti/_Nemovitosti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cbaonlinecz-my.sharepoint.com/personal/jakub_seidler_cbaonline_cz/Documents/__DATA/Nemovitosti/_Nemovitosti.xlsm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cbaonlinecz-my.sharepoint.com/personal/jakub_seidler_cbaonline_cz/Documents/__DATA/Nemovitosti/_Nemovitosti.xlsm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https://cbaonlinecz-my.sharepoint.com/personal/jakub_seidler_cbaonline_cz/Documents/__DATA/Credit/_Credit.xlsm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Nove_uvery_domacnosti!$BB$10</c:f>
              <c:strCache>
                <c:ptCount val="1"/>
                <c:pt idx="0">
                  <c:v>Nobo úvěry</c:v>
                </c:pt>
              </c:strCache>
            </c:strRef>
          </c:tx>
          <c:spPr>
            <a:ln w="28575" cap="rnd">
              <a:solidFill>
                <a:srgbClr val="FFCE8D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28"/>
              <c:layout>
                <c:manualLayout>
                  <c:x val="-2.7852139315488961E-3"/>
                  <c:y val="3.899963665643584E-2"/>
                </c:manualLayout>
              </c:layout>
              <c:tx>
                <c:rich>
                  <a:bodyPr/>
                  <a:lstStyle/>
                  <a:p>
                    <a:fld id="{18BA600A-26E8-498C-82CA-DA76C251BCC3}" type="VALUE">
                      <a:rPr lang="en-US">
                        <a:solidFill>
                          <a:schemeClr val="accent2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67E-43CB-8874-02BEFA8770E2}"/>
                </c:ext>
              </c:extLst>
            </c:dLbl>
            <c:spPr>
              <a:solidFill>
                <a:srgbClr val="FFCE8D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Nove_uvery_domacnosti!$AZ$11:$AZ$239</c:f>
              <c:numCache>
                <c:formatCode>m/d/yyyy</c:formatCode>
                <c:ptCount val="229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44926</c:v>
                </c:pt>
                <c:pt idx="228">
                  <c:v>44957</c:v>
                </c:pt>
              </c:numCache>
            </c:numRef>
          </c:cat>
          <c:val>
            <c:numRef>
              <c:f>Nove_uvery_domacnosti!$BB$11:$BB$239</c:f>
              <c:numCache>
                <c:formatCode>0.00</c:formatCode>
                <c:ptCount val="229"/>
                <c:pt idx="0">
                  <c:v>1.9842383689844305</c:v>
                </c:pt>
                <c:pt idx="1">
                  <c:v>2.2262577184642933</c:v>
                </c:pt>
                <c:pt idx="2">
                  <c:v>2.8253688841069864</c:v>
                </c:pt>
                <c:pt idx="3">
                  <c:v>3.1156671096289914</c:v>
                </c:pt>
                <c:pt idx="4">
                  <c:v>3.3378436848132154</c:v>
                </c:pt>
                <c:pt idx="5">
                  <c:v>3.3837398655167084</c:v>
                </c:pt>
                <c:pt idx="6">
                  <c:v>2.9359493841679121</c:v>
                </c:pt>
                <c:pt idx="7">
                  <c:v>2.9690336948537484</c:v>
                </c:pt>
                <c:pt idx="8">
                  <c:v>3.1466030884521112</c:v>
                </c:pt>
                <c:pt idx="9">
                  <c:v>3.0343039229010125</c:v>
                </c:pt>
                <c:pt idx="10">
                  <c:v>3.1601180488975649</c:v>
                </c:pt>
                <c:pt idx="11">
                  <c:v>3.2859321748941168</c:v>
                </c:pt>
                <c:pt idx="12">
                  <c:v>2.5696002107057376</c:v>
                </c:pt>
                <c:pt idx="13">
                  <c:v>2.2015323717533901</c:v>
                </c:pt>
                <c:pt idx="14">
                  <c:v>3.3042906471755136</c:v>
                </c:pt>
                <c:pt idx="15">
                  <c:v>3.5631060457638877</c:v>
                </c:pt>
                <c:pt idx="16">
                  <c:v>4.1258127514783647</c:v>
                </c:pt>
                <c:pt idx="17">
                  <c:v>4.6593021438598941</c:v>
                </c:pt>
                <c:pt idx="18">
                  <c:v>3.5640434996676191</c:v>
                </c:pt>
                <c:pt idx="19">
                  <c:v>4.2782661925726035</c:v>
                </c:pt>
                <c:pt idx="20">
                  <c:v>4.1616703632960723</c:v>
                </c:pt>
                <c:pt idx="21">
                  <c:v>3.9650003464091923</c:v>
                </c:pt>
                <c:pt idx="22">
                  <c:v>4.5832121353404034</c:v>
                </c:pt>
                <c:pt idx="23">
                  <c:v>4.379784638230797</c:v>
                </c:pt>
                <c:pt idx="24">
                  <c:v>3.3695999358021003</c:v>
                </c:pt>
                <c:pt idx="25">
                  <c:v>3.4537364236619492</c:v>
                </c:pt>
                <c:pt idx="26">
                  <c:v>5.0361586131597198</c:v>
                </c:pt>
                <c:pt idx="27">
                  <c:v>3.9682423744929287</c:v>
                </c:pt>
                <c:pt idx="28">
                  <c:v>5.0139722041047543</c:v>
                </c:pt>
                <c:pt idx="29">
                  <c:v>6.3907404434715582</c:v>
                </c:pt>
                <c:pt idx="30">
                  <c:v>4.5364956824711475</c:v>
                </c:pt>
                <c:pt idx="31">
                  <c:v>5.3624706928167205</c:v>
                </c:pt>
                <c:pt idx="32">
                  <c:v>5.3582521502499301</c:v>
                </c:pt>
                <c:pt idx="33">
                  <c:v>5.2593507634063199</c:v>
                </c:pt>
                <c:pt idx="34">
                  <c:v>5.2166575502072412</c:v>
                </c:pt>
                <c:pt idx="35">
                  <c:v>5.7439363104765544</c:v>
                </c:pt>
                <c:pt idx="36">
                  <c:v>4.4490390453689184</c:v>
                </c:pt>
                <c:pt idx="37">
                  <c:v>4.5218479652253514</c:v>
                </c:pt>
                <c:pt idx="38">
                  <c:v>6.501594367587737</c:v>
                </c:pt>
                <c:pt idx="39">
                  <c:v>6.4509718567862677</c:v>
                </c:pt>
                <c:pt idx="40">
                  <c:v>7.7378226425535495</c:v>
                </c:pt>
                <c:pt idx="41">
                  <c:v>8.8923361855774843</c:v>
                </c:pt>
                <c:pt idx="42">
                  <c:v>6.2408650006125796</c:v>
                </c:pt>
                <c:pt idx="43">
                  <c:v>7.3937379993049852</c:v>
                </c:pt>
                <c:pt idx="44">
                  <c:v>6.5088986959209736</c:v>
                </c:pt>
                <c:pt idx="45">
                  <c:v>7.0413334526608082</c:v>
                </c:pt>
                <c:pt idx="46">
                  <c:v>7.1712098789068603</c:v>
                </c:pt>
                <c:pt idx="47">
                  <c:v>7.4472509929762909</c:v>
                </c:pt>
                <c:pt idx="48">
                  <c:v>5.0709225287564088</c:v>
                </c:pt>
                <c:pt idx="49">
                  <c:v>5.515392860862824</c:v>
                </c:pt>
                <c:pt idx="50">
                  <c:v>6.1590721475120587</c:v>
                </c:pt>
                <c:pt idx="51">
                  <c:v>6.9805551912355863</c:v>
                </c:pt>
                <c:pt idx="52">
                  <c:v>6.4467142536401578</c:v>
                </c:pt>
                <c:pt idx="53">
                  <c:v>7.2963599750549362</c:v>
                </c:pt>
                <c:pt idx="54">
                  <c:v>7.3890507297863302</c:v>
                </c:pt>
                <c:pt idx="55">
                  <c:v>6.2154756240532008</c:v>
                </c:pt>
                <c:pt idx="56">
                  <c:v>6.5131953596464074</c:v>
                </c:pt>
                <c:pt idx="57">
                  <c:v>6.3936699869207176</c:v>
                </c:pt>
                <c:pt idx="58">
                  <c:v>5.4641453807922007</c:v>
                </c:pt>
                <c:pt idx="59">
                  <c:v>5.5617577685181816</c:v>
                </c:pt>
                <c:pt idx="60">
                  <c:v>3.7011851936675861</c:v>
                </c:pt>
                <c:pt idx="61">
                  <c:v>4.1538973080109711</c:v>
                </c:pt>
                <c:pt idx="62">
                  <c:v>5.7323353184178858</c:v>
                </c:pt>
                <c:pt idx="63">
                  <c:v>5.8516263276676419</c:v>
                </c:pt>
                <c:pt idx="64">
                  <c:v>5.4414121236267272</c:v>
                </c:pt>
                <c:pt idx="65">
                  <c:v>6.1540333327795045</c:v>
                </c:pt>
                <c:pt idx="66">
                  <c:v>5.0559232662967135</c:v>
                </c:pt>
                <c:pt idx="67">
                  <c:v>4.642935761123927</c:v>
                </c:pt>
                <c:pt idx="68">
                  <c:v>5.1231465233100844</c:v>
                </c:pt>
                <c:pt idx="69">
                  <c:v>4.8423790791426775</c:v>
                </c:pt>
                <c:pt idx="70">
                  <c:v>4.834176357485032</c:v>
                </c:pt>
                <c:pt idx="71">
                  <c:v>4.9848720725097753</c:v>
                </c:pt>
                <c:pt idx="72">
                  <c:v>3.132111613523604</c:v>
                </c:pt>
                <c:pt idx="73">
                  <c:v>3.5684573451310189</c:v>
                </c:pt>
                <c:pt idx="74">
                  <c:v>5.0530327834268762</c:v>
                </c:pt>
                <c:pt idx="75">
                  <c:v>4.6679735924694059</c:v>
                </c:pt>
                <c:pt idx="76">
                  <c:v>4.9706149610572004</c:v>
                </c:pt>
                <c:pt idx="77">
                  <c:v>5.2158763386207978</c:v>
                </c:pt>
                <c:pt idx="78">
                  <c:v>4.4472031981407776</c:v>
                </c:pt>
                <c:pt idx="79">
                  <c:v>4.4595072806272453</c:v>
                </c:pt>
                <c:pt idx="80">
                  <c:v>4.8589798253545791</c:v>
                </c:pt>
                <c:pt idx="81">
                  <c:v>4.5314178071592712</c:v>
                </c:pt>
                <c:pt idx="82">
                  <c:v>4.6402796417300225</c:v>
                </c:pt>
                <c:pt idx="83">
                  <c:v>4.9252265678848959</c:v>
                </c:pt>
                <c:pt idx="84">
                  <c:v>3.6799752990956747</c:v>
                </c:pt>
                <c:pt idx="85">
                  <c:v>3.7266136308062876</c:v>
                </c:pt>
                <c:pt idx="86">
                  <c:v>5.5187520706845277</c:v>
                </c:pt>
                <c:pt idx="87">
                  <c:v>5.4791446432518951</c:v>
                </c:pt>
                <c:pt idx="88">
                  <c:v>6.2340684598105316</c:v>
                </c:pt>
                <c:pt idx="89">
                  <c:v>6.0305237809629562</c:v>
                </c:pt>
                <c:pt idx="90">
                  <c:v>4.6363345232184878</c:v>
                </c:pt>
                <c:pt idx="91">
                  <c:v>5.2823574446270491</c:v>
                </c:pt>
                <c:pt idx="92">
                  <c:v>5.4342249770314561</c:v>
                </c:pt>
                <c:pt idx="93">
                  <c:v>5.4750042218437507</c:v>
                </c:pt>
                <c:pt idx="94">
                  <c:v>6.2746914623055359</c:v>
                </c:pt>
                <c:pt idx="95">
                  <c:v>7.3037033639674958</c:v>
                </c:pt>
                <c:pt idx="96">
                  <c:v>5.2218526072570839</c:v>
                </c:pt>
                <c:pt idx="97">
                  <c:v>4.8064433461663247</c:v>
                </c:pt>
                <c:pt idx="98">
                  <c:v>5.5288687607289555</c:v>
                </c:pt>
                <c:pt idx="99">
                  <c:v>5.3561038183872141</c:v>
                </c:pt>
                <c:pt idx="100">
                  <c:v>6.0099779162395226</c:v>
                </c:pt>
                <c:pt idx="101">
                  <c:v>6.2455913307105568</c:v>
                </c:pt>
                <c:pt idx="102">
                  <c:v>5.0323697369654745</c:v>
                </c:pt>
                <c:pt idx="103">
                  <c:v>5.5070729574672113</c:v>
                </c:pt>
                <c:pt idx="104">
                  <c:v>4.8562455848020303</c:v>
                </c:pt>
                <c:pt idx="105">
                  <c:v>5.692688830405932</c:v>
                </c:pt>
                <c:pt idx="106">
                  <c:v>6.0127512173713917</c:v>
                </c:pt>
                <c:pt idx="107">
                  <c:v>6.6519775979779041</c:v>
                </c:pt>
                <c:pt idx="108">
                  <c:v>4.6849649444745287</c:v>
                </c:pt>
                <c:pt idx="109">
                  <c:v>4.6528962088510681</c:v>
                </c:pt>
                <c:pt idx="110">
                  <c:v>6.272269706387565</c:v>
                </c:pt>
                <c:pt idx="111">
                  <c:v>6.4621822430517186</c:v>
                </c:pt>
                <c:pt idx="112">
                  <c:v>7.9007833794854392</c:v>
                </c:pt>
                <c:pt idx="113">
                  <c:v>7.954921342425898</c:v>
                </c:pt>
                <c:pt idx="114">
                  <c:v>7.2900321612047527</c:v>
                </c:pt>
                <c:pt idx="115">
                  <c:v>6.5390925237369739</c:v>
                </c:pt>
                <c:pt idx="116">
                  <c:v>6.873255779837721</c:v>
                </c:pt>
                <c:pt idx="117">
                  <c:v>7.2526121262141601</c:v>
                </c:pt>
                <c:pt idx="118">
                  <c:v>6.744590231550653</c:v>
                </c:pt>
                <c:pt idx="119">
                  <c:v>7.2393705898239613</c:v>
                </c:pt>
                <c:pt idx="120">
                  <c:v>3.9916799999999997</c:v>
                </c:pt>
                <c:pt idx="121">
                  <c:v>5.5027350000000004</c:v>
                </c:pt>
                <c:pt idx="122">
                  <c:v>9.5576249999999998</c:v>
                </c:pt>
                <c:pt idx="123">
                  <c:v>7.6001099999999999</c:v>
                </c:pt>
                <c:pt idx="124">
                  <c:v>8.1475799999999996</c:v>
                </c:pt>
                <c:pt idx="125">
                  <c:v>9.6292350000000013</c:v>
                </c:pt>
                <c:pt idx="126">
                  <c:v>8.4062999999999999</c:v>
                </c:pt>
                <c:pt idx="127">
                  <c:v>6.9950999999999999</c:v>
                </c:pt>
                <c:pt idx="128">
                  <c:v>8.9855849999999986</c:v>
                </c:pt>
                <c:pt idx="129">
                  <c:v>8.4883050000000004</c:v>
                </c:pt>
                <c:pt idx="130">
                  <c:v>7.4474400000000003</c:v>
                </c:pt>
                <c:pt idx="131">
                  <c:v>9.6837300000000006</c:v>
                </c:pt>
                <c:pt idx="132">
                  <c:v>6.2289149999999998</c:v>
                </c:pt>
                <c:pt idx="133">
                  <c:v>7.1780100000000013</c:v>
                </c:pt>
                <c:pt idx="134">
                  <c:v>10.72533</c:v>
                </c:pt>
                <c:pt idx="135">
                  <c:v>10.500945000000002</c:v>
                </c:pt>
                <c:pt idx="136">
                  <c:v>10.320765</c:v>
                </c:pt>
                <c:pt idx="137">
                  <c:v>12.85557</c:v>
                </c:pt>
                <c:pt idx="138">
                  <c:v>11.475345000000001</c:v>
                </c:pt>
                <c:pt idx="139">
                  <c:v>10.702335000000001</c:v>
                </c:pt>
                <c:pt idx="140">
                  <c:v>11.209800000000001</c:v>
                </c:pt>
                <c:pt idx="141">
                  <c:v>10.237290000000002</c:v>
                </c:pt>
                <c:pt idx="142">
                  <c:v>10.759874999999999</c:v>
                </c:pt>
                <c:pt idx="143">
                  <c:v>12.700590000000002</c:v>
                </c:pt>
                <c:pt idx="144">
                  <c:v>6.9251699999999996</c:v>
                </c:pt>
                <c:pt idx="145">
                  <c:v>9.6691349999999989</c:v>
                </c:pt>
                <c:pt idx="146">
                  <c:v>12.715710000000001</c:v>
                </c:pt>
                <c:pt idx="147">
                  <c:v>11.608590000000001</c:v>
                </c:pt>
                <c:pt idx="148">
                  <c:v>13.89213</c:v>
                </c:pt>
                <c:pt idx="149">
                  <c:v>15.670095</c:v>
                </c:pt>
                <c:pt idx="150">
                  <c:v>13.080165000000001</c:v>
                </c:pt>
                <c:pt idx="151">
                  <c:v>15.833685000000001</c:v>
                </c:pt>
                <c:pt idx="152">
                  <c:v>16.17231</c:v>
                </c:pt>
                <c:pt idx="153">
                  <c:v>15.252615</c:v>
                </c:pt>
                <c:pt idx="154">
                  <c:v>22.550115000000002</c:v>
                </c:pt>
                <c:pt idx="155">
                  <c:v>13.04688</c:v>
                </c:pt>
                <c:pt idx="156">
                  <c:v>13.02777</c:v>
                </c:pt>
                <c:pt idx="157">
                  <c:v>14.209125</c:v>
                </c:pt>
                <c:pt idx="158">
                  <c:v>16.886520000000001</c:v>
                </c:pt>
                <c:pt idx="159">
                  <c:v>14.738955000000001</c:v>
                </c:pt>
                <c:pt idx="160">
                  <c:v>17.208030000000001</c:v>
                </c:pt>
                <c:pt idx="161">
                  <c:v>18.070815</c:v>
                </c:pt>
                <c:pt idx="162">
                  <c:v>11.917290000000001</c:v>
                </c:pt>
                <c:pt idx="163">
                  <c:v>15.232245000000001</c:v>
                </c:pt>
                <c:pt idx="164">
                  <c:v>14.110005000000001</c:v>
                </c:pt>
                <c:pt idx="165">
                  <c:v>14.157045000000002</c:v>
                </c:pt>
                <c:pt idx="166">
                  <c:v>16.244760000000003</c:v>
                </c:pt>
                <c:pt idx="167">
                  <c:v>16.696470000000001</c:v>
                </c:pt>
                <c:pt idx="168">
                  <c:v>14.802585000000001</c:v>
                </c:pt>
                <c:pt idx="169">
                  <c:v>13.903785000000001</c:v>
                </c:pt>
                <c:pt idx="170">
                  <c:v>16.852710000000002</c:v>
                </c:pt>
                <c:pt idx="171">
                  <c:v>15.23739</c:v>
                </c:pt>
                <c:pt idx="172">
                  <c:v>15.471330000000002</c:v>
                </c:pt>
                <c:pt idx="173">
                  <c:v>17.481240000000003</c:v>
                </c:pt>
                <c:pt idx="174">
                  <c:v>14.052150000000001</c:v>
                </c:pt>
                <c:pt idx="175">
                  <c:v>17.580360000000002</c:v>
                </c:pt>
                <c:pt idx="176">
                  <c:v>19.162395</c:v>
                </c:pt>
                <c:pt idx="177">
                  <c:v>21.776580000000003</c:v>
                </c:pt>
                <c:pt idx="178">
                  <c:v>17.373929999999998</c:v>
                </c:pt>
                <c:pt idx="179">
                  <c:v>12.579105</c:v>
                </c:pt>
                <c:pt idx="180">
                  <c:v>11.081385000000001</c:v>
                </c:pt>
                <c:pt idx="181">
                  <c:v>10.618335</c:v>
                </c:pt>
                <c:pt idx="182">
                  <c:v>13.342140000000002</c:v>
                </c:pt>
                <c:pt idx="183">
                  <c:v>13.252050000000001</c:v>
                </c:pt>
                <c:pt idx="184">
                  <c:v>15.045449999999999</c:v>
                </c:pt>
                <c:pt idx="185">
                  <c:v>15.358665</c:v>
                </c:pt>
                <c:pt idx="186">
                  <c:v>14.350350000000002</c:v>
                </c:pt>
                <c:pt idx="187">
                  <c:v>13.688115000000002</c:v>
                </c:pt>
                <c:pt idx="188">
                  <c:v>14.113469999999998</c:v>
                </c:pt>
                <c:pt idx="189">
                  <c:v>16.310700000000001</c:v>
                </c:pt>
                <c:pt idx="190">
                  <c:v>16.733115000000002</c:v>
                </c:pt>
                <c:pt idx="191">
                  <c:v>15.697605000000001</c:v>
                </c:pt>
                <c:pt idx="192">
                  <c:v>15.344635361757403</c:v>
                </c:pt>
                <c:pt idx="193">
                  <c:v>16.005662431839056</c:v>
                </c:pt>
                <c:pt idx="194">
                  <c:v>16.857142721923616</c:v>
                </c:pt>
                <c:pt idx="195">
                  <c:v>16.25802139711671</c:v>
                </c:pt>
                <c:pt idx="196">
                  <c:v>15.11438569911909</c:v>
                </c:pt>
                <c:pt idx="197">
                  <c:v>19.749434005005057</c:v>
                </c:pt>
                <c:pt idx="198">
                  <c:v>20.078556875891387</c:v>
                </c:pt>
                <c:pt idx="199">
                  <c:v>17.707520118281547</c:v>
                </c:pt>
                <c:pt idx="200">
                  <c:v>19.596123684683889</c:v>
                </c:pt>
                <c:pt idx="201">
                  <c:v>21.695775013329719</c:v>
                </c:pt>
                <c:pt idx="202">
                  <c:v>22.628911564962191</c:v>
                </c:pt>
                <c:pt idx="203">
                  <c:v>22.948837003684979</c:v>
                </c:pt>
                <c:pt idx="204">
                  <c:v>20.726321808182227</c:v>
                </c:pt>
                <c:pt idx="205">
                  <c:v>23.451464560530411</c:v>
                </c:pt>
                <c:pt idx="206">
                  <c:v>35.198220559992663</c:v>
                </c:pt>
                <c:pt idx="207">
                  <c:v>31.797277776311248</c:v>
                </c:pt>
                <c:pt idx="208">
                  <c:v>34.032331294745191</c:v>
                </c:pt>
                <c:pt idx="209">
                  <c:v>38.329763378543149</c:v>
                </c:pt>
                <c:pt idx="210">
                  <c:v>31.956161169100785</c:v>
                </c:pt>
                <c:pt idx="211">
                  <c:v>32.331506889216115</c:v>
                </c:pt>
                <c:pt idx="212">
                  <c:v>30.163886943420003</c:v>
                </c:pt>
                <c:pt idx="213">
                  <c:v>31.176911601520001</c:v>
                </c:pt>
                <c:pt idx="214">
                  <c:v>35.851904313619997</c:v>
                </c:pt>
                <c:pt idx="215">
                  <c:v>34.21095913544</c:v>
                </c:pt>
                <c:pt idx="216">
                  <c:v>26.306547539799997</c:v>
                </c:pt>
                <c:pt idx="217">
                  <c:v>20.8421541178</c:v>
                </c:pt>
                <c:pt idx="218">
                  <c:v>25.371072932670003</c:v>
                </c:pt>
                <c:pt idx="219">
                  <c:v>14.190727266530001</c:v>
                </c:pt>
                <c:pt idx="220">
                  <c:v>16.765588304559998</c:v>
                </c:pt>
                <c:pt idx="221">
                  <c:v>15.680388133189997</c:v>
                </c:pt>
                <c:pt idx="222">
                  <c:v>9.8161241769600007</c:v>
                </c:pt>
                <c:pt idx="223">
                  <c:v>8.2314241728200006</c:v>
                </c:pt>
                <c:pt idx="224">
                  <c:v>5.994843756649999</c:v>
                </c:pt>
                <c:pt idx="225">
                  <c:v>6.0659207001400004</c:v>
                </c:pt>
                <c:pt idx="226">
                  <c:v>6.2964843423600003</c:v>
                </c:pt>
                <c:pt idx="227">
                  <c:v>6.6242860481800001</c:v>
                </c:pt>
                <c:pt idx="228">
                  <c:v>5.3863068002700007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7E-43CB-8874-02BEFA877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3606544"/>
        <c:axId val="1633606960"/>
      </c:lineChart>
      <c:dateAx>
        <c:axId val="1633606544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33606960"/>
        <c:crosses val="autoZero"/>
        <c:auto val="1"/>
        <c:lblOffset val="100"/>
        <c:baseTimeUnit val="months"/>
        <c:majorUnit val="12"/>
        <c:majorTimeUnit val="months"/>
      </c:dateAx>
      <c:valAx>
        <c:axId val="1633606960"/>
        <c:scaling>
          <c:orientation val="minMax"/>
          <c:max val="40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33606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100" b="0" i="0">
          <a:solidFill>
            <a:schemeClr val="bg1"/>
          </a:solidFill>
          <a:latin typeface="+mn-lt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935000000000006E-2"/>
          <c:y val="6.4675925925925928E-2"/>
          <c:w val="0.80813000000000001"/>
          <c:h val="0.75124583333333328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SplátkyHrani!$F$90</c:f>
              <c:strCache>
                <c:ptCount val="1"/>
                <c:pt idx="0">
                  <c:v>Změna oproti 2% sazbě (v Kč, pr. osa)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SplátkyHrani!$C$91:$C$127</c:f>
              <c:numCache>
                <c:formatCode>m/d/yyyy</c:formatCode>
                <c:ptCount val="37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</c:numCache>
            </c:numRef>
          </c:cat>
          <c:val>
            <c:numRef>
              <c:f>SplátkyHrani!$F$91:$F$127</c:f>
              <c:numCache>
                <c:formatCode>General</c:formatCode>
                <c:ptCount val="37"/>
                <c:pt idx="17" formatCode="0">
                  <c:v>66.591091499012691</c:v>
                </c:pt>
                <c:pt idx="18" formatCode="0">
                  <c:v>109.50616677897779</c:v>
                </c:pt>
                <c:pt idx="19" formatCode="0">
                  <c:v>156.15210678784933</c:v>
                </c:pt>
                <c:pt idx="20" formatCode="0">
                  <c:v>213.51481174962555</c:v>
                </c:pt>
                <c:pt idx="21" formatCode="0">
                  <c:v>269.91635617728662</c:v>
                </c:pt>
                <c:pt idx="22" formatCode="0">
                  <c:v>351.34025032027148</c:v>
                </c:pt>
                <c:pt idx="23" formatCode="0">
                  <c:v>503.00607067504279</c:v>
                </c:pt>
                <c:pt idx="24" formatCode="0">
                  <c:v>707.82102390711589</c:v>
                </c:pt>
                <c:pt idx="25" formatCode="0">
                  <c:v>950.91854266208338</c:v>
                </c:pt>
                <c:pt idx="26" formatCode="0">
                  <c:v>1123.6106188219401</c:v>
                </c:pt>
                <c:pt idx="27" formatCode="0">
                  <c:v>1259.9466131018189</c:v>
                </c:pt>
                <c:pt idx="28" formatCode="0">
                  <c:v>1398.2144080207045</c:v>
                </c:pt>
                <c:pt idx="29" formatCode="0">
                  <c:v>1615.6953765382341</c:v>
                </c:pt>
                <c:pt idx="30" formatCode="0">
                  <c:v>1857.2584555203894</c:v>
                </c:pt>
                <c:pt idx="31" formatCode="0">
                  <c:v>2060.0918281735685</c:v>
                </c:pt>
                <c:pt idx="32" formatCode="0">
                  <c:v>2099.2645888911993</c:v>
                </c:pt>
                <c:pt idx="33" formatCode="0">
                  <c:v>2118.5785068919622</c:v>
                </c:pt>
                <c:pt idx="34" formatCode="0">
                  <c:v>2183.025871648937</c:v>
                </c:pt>
                <c:pt idx="35" formatCode="0">
                  <c:v>2194.9025366500246</c:v>
                </c:pt>
                <c:pt idx="36" formatCode="0">
                  <c:v>2161.2844250504259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4-4A4C-B72C-228666A7D2C8}"/>
            </c:ext>
          </c:extLst>
        </c:ser>
        <c:ser>
          <c:idx val="3"/>
          <c:order val="3"/>
          <c:tx>
            <c:strRef>
              <c:f>SplátkyHrani!$G$90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SplátkyHrani!$C$91:$C$127</c:f>
              <c:numCache>
                <c:formatCode>m/d/yyyy</c:formatCode>
                <c:ptCount val="37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</c:numCache>
            </c:numRef>
          </c:cat>
          <c:val>
            <c:numRef>
              <c:f>SplátkyHrani!$G$91:$G$127</c:f>
              <c:numCache>
                <c:formatCode>General</c:formatCode>
                <c:ptCount val="37"/>
                <c:pt idx="24" formatCode="0">
                  <c:v>189.57380686167744</c:v>
                </c:pt>
                <c:pt idx="25" formatCode="0">
                  <c:v>442.78340173115248</c:v>
                </c:pt>
                <c:pt idx="26" formatCode="0">
                  <c:v>623.08528566146288</c:v>
                </c:pt>
                <c:pt idx="27" formatCode="0">
                  <c:v>765.64457857731668</c:v>
                </c:pt>
                <c:pt idx="28" formatCode="0">
                  <c:v>910.39487437307162</c:v>
                </c:pt>
                <c:pt idx="29" formatCode="0">
                  <c:v>1138.3726117752894</c:v>
                </c:pt>
                <c:pt idx="30" formatCode="0">
                  <c:v>1391.9490077187211</c:v>
                </c:pt>
                <c:pt idx="31" formatCode="0">
                  <c:v>1605.0951223033562</c:v>
                </c:pt>
                <c:pt idx="32" formatCode="0">
                  <c:v>1646.2788805258024</c:v>
                </c:pt>
                <c:pt idx="33" formatCode="0">
                  <c:v>1666.5863462088746</c:v>
                </c:pt>
                <c:pt idx="34" formatCode="0">
                  <c:v>1734.3581727860092</c:v>
                </c:pt>
                <c:pt idx="35" formatCode="0">
                  <c:v>1746.8489492086464</c:v>
                </c:pt>
                <c:pt idx="36" formatCode="0">
                  <c:v>1711.4936866063426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C4-4A4C-B72C-228666A7D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8128655"/>
        <c:axId val="988121999"/>
      </c:barChart>
      <c:lineChart>
        <c:grouping val="standard"/>
        <c:varyColors val="0"/>
        <c:ser>
          <c:idx val="0"/>
          <c:order val="0"/>
          <c:tx>
            <c:strRef>
              <c:f>SplátkyHrani!$D$90</c:f>
              <c:strCache>
                <c:ptCount val="1"/>
                <c:pt idx="0">
                  <c:v>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SplátkyHrani!$C$91:$C$127</c:f>
              <c:numCache>
                <c:formatCode>m/d/yyyy</c:formatCode>
                <c:ptCount val="37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</c:numCache>
            </c:numRef>
          </c:cat>
          <c:val>
            <c:numRef>
              <c:f>SplátkyHrani!$D$91:$D$127</c:f>
              <c:numCache>
                <c:formatCode>0</c:formatCode>
                <c:ptCount val="37"/>
                <c:pt idx="0">
                  <c:v>4416.4145817727504</c:v>
                </c:pt>
                <c:pt idx="1">
                  <c:v>4446.2857110248769</c:v>
                </c:pt>
                <c:pt idx="2">
                  <c:v>4448.1180994176166</c:v>
                </c:pt>
                <c:pt idx="3">
                  <c:v>4418.8037620581645</c:v>
                </c:pt>
                <c:pt idx="4">
                  <c:v>4379.7175481594304</c:v>
                </c:pt>
                <c:pt idx="5">
                  <c:v>4335.5253479480061</c:v>
                </c:pt>
                <c:pt idx="6">
                  <c:v>4304.9794553662505</c:v>
                </c:pt>
                <c:pt idx="7">
                  <c:v>4292.2397507829473</c:v>
                </c:pt>
                <c:pt idx="8">
                  <c:v>4276.1154019922315</c:v>
                </c:pt>
                <c:pt idx="9">
                  <c:v>4255.8890650828562</c:v>
                </c:pt>
                <c:pt idx="10">
                  <c:v>4235.0887141779285</c:v>
                </c:pt>
                <c:pt idx="11">
                  <c:v>4226.27367381968</c:v>
                </c:pt>
                <c:pt idx="12">
                  <c:v>4214.4793596638283</c:v>
                </c:pt>
                <c:pt idx="13">
                  <c:v>4214.9156439026892</c:v>
                </c:pt>
                <c:pt idx="14">
                  <c:v>4221.194887268467</c:v>
                </c:pt>
                <c:pt idx="15">
                  <c:v>4237.5818374489108</c:v>
                </c:pt>
                <c:pt idx="16">
                  <c:v>4272.7506635960299</c:v>
                </c:pt>
                <c:pt idx="17">
                  <c:v>4304.1729289479235</c:v>
                </c:pt>
                <c:pt idx="18">
                  <c:v>4347.0880042278886</c:v>
                </c:pt>
                <c:pt idx="19">
                  <c:v>4393.7339442367602</c:v>
                </c:pt>
                <c:pt idx="20">
                  <c:v>4451.0966491985364</c:v>
                </c:pt>
                <c:pt idx="21">
                  <c:v>4507.4981936261975</c:v>
                </c:pt>
                <c:pt idx="22">
                  <c:v>4588.9220877691823</c:v>
                </c:pt>
                <c:pt idx="23">
                  <c:v>4740.5879081239536</c:v>
                </c:pt>
                <c:pt idx="24">
                  <c:v>4945.4028613560267</c:v>
                </c:pt>
                <c:pt idx="25">
                  <c:v>5188.5003801109942</c:v>
                </c:pt>
                <c:pt idx="26">
                  <c:v>5361.1924562708509</c:v>
                </c:pt>
                <c:pt idx="27">
                  <c:v>5497.5284505507298</c:v>
                </c:pt>
                <c:pt idx="28">
                  <c:v>5635.7962454696153</c:v>
                </c:pt>
                <c:pt idx="29">
                  <c:v>5853.2772139871449</c:v>
                </c:pt>
                <c:pt idx="30">
                  <c:v>6094.8402929693002</c:v>
                </c:pt>
                <c:pt idx="31">
                  <c:v>6297.6736656224793</c:v>
                </c:pt>
                <c:pt idx="32">
                  <c:v>6336.8464263401102</c:v>
                </c:pt>
                <c:pt idx="33">
                  <c:v>6356.1603443408731</c:v>
                </c:pt>
                <c:pt idx="34">
                  <c:v>6420.6077090978479</c:v>
                </c:pt>
                <c:pt idx="35">
                  <c:v>6432.4843740989354</c:v>
                </c:pt>
                <c:pt idx="36">
                  <c:v>6398.8662624993367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C4-4A4C-B72C-228666A7D2C8}"/>
            </c:ext>
          </c:extLst>
        </c:ser>
        <c:ser>
          <c:idx val="1"/>
          <c:order val="1"/>
          <c:tx>
            <c:strRef>
              <c:f>SplátkyHrani!$E$90</c:f>
              <c:strCache>
                <c:ptCount val="1"/>
                <c:pt idx="0">
                  <c:v>30</c:v>
                </c:pt>
              </c:strCache>
            </c:strRef>
          </c:tx>
          <c:spPr>
            <a:ln w="3810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SplátkyHrani!$C$91:$C$127</c:f>
              <c:numCache>
                <c:formatCode>m/d/yyyy</c:formatCode>
                <c:ptCount val="37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</c:numCache>
            </c:numRef>
          </c:cat>
          <c:val>
            <c:numRef>
              <c:f>SplátkyHrani!$E$91:$E$127</c:f>
              <c:numCache>
                <c:formatCode>0</c:formatCode>
                <c:ptCount val="37"/>
                <c:pt idx="0">
                  <c:v>3879.2456090066453</c:v>
                </c:pt>
                <c:pt idx="1">
                  <c:v>3910.0516089043695</c:v>
                </c:pt>
                <c:pt idx="2">
                  <c:v>3911.9419260590976</c:v>
                </c:pt>
                <c:pt idx="3">
                  <c:v>3881.7089021668576</c:v>
                </c:pt>
                <c:pt idx="4">
                  <c:v>3841.4248757026257</c:v>
                </c:pt>
                <c:pt idx="5">
                  <c:v>3795.9166546323895</c:v>
                </c:pt>
                <c:pt idx="6">
                  <c:v>3764.485458711727</c:v>
                </c:pt>
                <c:pt idx="7">
                  <c:v>3751.3825146208615</c:v>
                </c:pt>
                <c:pt idx="8">
                  <c:v>3734.803544821581</c:v>
                </c:pt>
                <c:pt idx="9">
                  <c:v>3714.0151120827554</c:v>
                </c:pt>
                <c:pt idx="10">
                  <c:v>3692.6463250901738</c:v>
                </c:pt>
                <c:pt idx="11">
                  <c:v>3683.5933577633641</c:v>
                </c:pt>
                <c:pt idx="12">
                  <c:v>3671.4834951688122</c:v>
                </c:pt>
                <c:pt idx="13">
                  <c:v>3671.9313947111573</c:v>
                </c:pt>
                <c:pt idx="14">
                  <c:v>3678.3782989551023</c:v>
                </c:pt>
                <c:pt idx="15">
                  <c:v>3695.2070625535821</c:v>
                </c:pt>
                <c:pt idx="16">
                  <c:v>3731.3446655260286</c:v>
                </c:pt>
                <c:pt idx="17">
                  <c:v>3763.6558310006717</c:v>
                </c:pt>
                <c:pt idx="18">
                  <c:v>3807.8196557654346</c:v>
                </c:pt>
                <c:pt idx="19">
                  <c:v>3855.8672028239994</c:v>
                </c:pt>
                <c:pt idx="20">
                  <c:v>3915.0147813009476</c:v>
                </c:pt>
                <c:pt idx="21">
                  <c:v>3973.2348666544735</c:v>
                </c:pt>
                <c:pt idx="22">
                  <c:v>4057.3905338631816</c:v>
                </c:pt>
                <c:pt idx="23">
                  <c:v>4214.4588108927119</c:v>
                </c:pt>
                <c:pt idx="24">
                  <c:v>4427.1556443105883</c:v>
                </c:pt>
                <c:pt idx="25">
                  <c:v>4680.3652391800633</c:v>
                </c:pt>
                <c:pt idx="26">
                  <c:v>4860.6671231103737</c:v>
                </c:pt>
                <c:pt idx="27">
                  <c:v>5003.2264160262275</c:v>
                </c:pt>
                <c:pt idx="28">
                  <c:v>5147.9767118219825</c:v>
                </c:pt>
                <c:pt idx="29">
                  <c:v>5375.9544492242003</c:v>
                </c:pt>
                <c:pt idx="30">
                  <c:v>5629.5308451676319</c:v>
                </c:pt>
                <c:pt idx="31">
                  <c:v>5842.6769597522671</c:v>
                </c:pt>
                <c:pt idx="32">
                  <c:v>5883.8607179747132</c:v>
                </c:pt>
                <c:pt idx="33">
                  <c:v>5904.1681836577854</c:v>
                </c:pt>
                <c:pt idx="34">
                  <c:v>5971.94001023492</c:v>
                </c:pt>
                <c:pt idx="35">
                  <c:v>5984.4307866575573</c:v>
                </c:pt>
                <c:pt idx="36">
                  <c:v>5949.0755240552535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C4-4A4C-B72C-228666A7D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8171503"/>
        <c:axId val="988178575"/>
      </c:lineChart>
      <c:dateAx>
        <c:axId val="988171503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988178575"/>
        <c:crosses val="autoZero"/>
        <c:auto val="1"/>
        <c:lblOffset val="100"/>
        <c:baseTimeUnit val="months"/>
      </c:dateAx>
      <c:valAx>
        <c:axId val="988178575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988171503"/>
        <c:crosses val="autoZero"/>
        <c:crossBetween val="between"/>
      </c:valAx>
      <c:valAx>
        <c:axId val="98812199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988128655"/>
        <c:crosses val="max"/>
        <c:crossBetween val="between"/>
      </c:valAx>
      <c:dateAx>
        <c:axId val="988128655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988121999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861111111111105E-2"/>
          <c:y val="0.50928935185185198"/>
          <c:w val="0.5260555555555555"/>
          <c:h val="0.19084953703703705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300" b="0" i="0">
          <a:solidFill>
            <a:schemeClr val="bg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63121693121692"/>
          <c:y val="4.8517929292929293E-2"/>
          <c:w val="0.85331058201058196"/>
          <c:h val="0.81306500421243055"/>
        </c:manualLayout>
      </c:layout>
      <c:scatterChart>
        <c:scatterStyle val="lineMarker"/>
        <c:varyColors val="0"/>
        <c:ser>
          <c:idx val="0"/>
          <c:order val="0"/>
          <c:tx>
            <c:v>Růst cen za 3 roky</c:v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8"/>
            <c:marker>
              <c:symbol val="diamond"/>
              <c:size val="5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5BD-4AB0-8316-7BB279928875}"/>
              </c:ext>
            </c:extLst>
          </c:dPt>
          <c:dLbls>
            <c:dLbl>
              <c:idx val="0"/>
              <c:layout>
                <c:manualLayout>
                  <c:x val="-2.9977777777777839E-2"/>
                  <c:y val="-8.28854168004379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EU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5BD-4AB0-8316-7BB2799288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EU27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5BD-4AB0-8316-7BB2799288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EU28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5BD-4AB0-8316-7BB2799288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5BD-4AB0-8316-7BB2799288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EA20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5BD-4AB0-8316-7BB279928875}"/>
                </c:ext>
              </c:extLst>
            </c:dLbl>
            <c:dLbl>
              <c:idx val="5"/>
              <c:layout>
                <c:manualLayout>
                  <c:x val="-7.7009208138400426E-2"/>
                  <c:y val="-8.79694711044138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EA19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5BD-4AB0-8316-7BB279928875}"/>
                </c:ext>
              </c:extLst>
            </c:dLbl>
            <c:dLbl>
              <c:idx val="6"/>
              <c:layout>
                <c:manualLayout>
                  <c:x val="-3.6255411846696645E-2"/>
                  <c:y val="-4.88462056996526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BE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5BD-4AB0-8316-7BB279928875}"/>
                </c:ext>
              </c:extLst>
            </c:dLbl>
            <c:dLbl>
              <c:idx val="7"/>
              <c:layout>
                <c:manualLayout>
                  <c:x val="-3.8044471328028025E-2"/>
                  <c:y val="4.00045023346604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BG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5BD-4AB0-8316-7BB279928875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300" b="0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/>
                      <a:t>CZ</a:t>
                    </a:r>
                  </a:p>
                </c:rich>
              </c:tx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cs-CZ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5BD-4AB0-8316-7BB279928875}"/>
                </c:ext>
              </c:extLst>
            </c:dLbl>
            <c:dLbl>
              <c:idx val="9"/>
              <c:layout>
                <c:manualLayout>
                  <c:x val="-5.9679958285263845E-2"/>
                  <c:y val="-1.04890036712877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DK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5BD-4AB0-8316-7BB279928875}"/>
                </c:ext>
              </c:extLst>
            </c:dLbl>
            <c:dLbl>
              <c:idx val="10"/>
              <c:layout>
                <c:manualLayout>
                  <c:x val="-2.8924318551838562E-2"/>
                  <c:y val="-3.08851109830084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DE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5BD-4AB0-8316-7BB27992887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EE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5BD-4AB0-8316-7BB279928875}"/>
                </c:ext>
              </c:extLst>
            </c:dLbl>
            <c:dLbl>
              <c:idx val="12"/>
              <c:layout>
                <c:manualLayout>
                  <c:x val="-7.8288001389349229E-3"/>
                  <c:y val="-1.66140209526570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IE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5BD-4AB0-8316-7BB279928875}"/>
                </c:ext>
              </c:extLst>
            </c:dLbl>
            <c:dLbl>
              <c:idx val="13"/>
              <c:layout>
                <c:manualLayout>
                  <c:x val="-3.6885678501503878E-2"/>
                  <c:y val="-4.89042636344578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ES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5BD-4AB0-8316-7BB279928875}"/>
                </c:ext>
              </c:extLst>
            </c:dLbl>
            <c:dLbl>
              <c:idx val="14"/>
              <c:layout>
                <c:manualLayout>
                  <c:x val="-3.0380260033490102E-2"/>
                  <c:y val="-6.81477965403853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5BD-4AB0-8316-7BB279928875}"/>
                </c:ext>
              </c:extLst>
            </c:dLbl>
            <c:dLbl>
              <c:idx val="15"/>
              <c:layout>
                <c:manualLayout>
                  <c:x val="-5.9937397300299552E-2"/>
                  <c:y val="-1.14740403101307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HR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5BD-4AB0-8316-7BB279928875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IT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5BD-4AB0-8316-7BB279928875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CY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5BD-4AB0-8316-7BB279928875}"/>
                </c:ext>
              </c:extLst>
            </c:dLbl>
            <c:dLbl>
              <c:idx val="18"/>
              <c:layout>
                <c:manualLayout>
                  <c:x val="-3.4561297038074534E-2"/>
                  <c:y val="-5.38528258628227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LV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15BD-4AB0-8316-7BB279928875}"/>
                </c:ext>
              </c:extLst>
            </c:dLbl>
            <c:dLbl>
              <c:idx val="19"/>
              <c:layout>
                <c:manualLayout>
                  <c:x val="-5.5189199100230873E-2"/>
                  <c:y val="-3.43176945778564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LT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5BD-4AB0-8316-7BB279928875}"/>
                </c:ext>
              </c:extLst>
            </c:dLbl>
            <c:dLbl>
              <c:idx val="20"/>
              <c:layout>
                <c:manualLayout>
                  <c:x val="-3.6643974298932153E-2"/>
                  <c:y val="-4.4143902630998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LU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15BD-4AB0-8316-7BB279928875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/>
                      <a:t>HU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15BD-4AB0-8316-7BB279928875}"/>
                </c:ext>
              </c:extLst>
            </c:dLbl>
            <c:dLbl>
              <c:idx val="22"/>
              <c:layout>
                <c:manualLayout>
                  <c:x val="-9.7860206126575908E-2"/>
                  <c:y val="-1.68589456085023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MT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15BD-4AB0-8316-7BB279928875}"/>
                </c:ext>
              </c:extLst>
            </c:dLbl>
            <c:dLbl>
              <c:idx val="23"/>
              <c:layout>
                <c:manualLayout>
                  <c:x val="-3.6676318080108114E-2"/>
                  <c:y val="4.44602988931585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NL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15BD-4AB0-8316-7BB279928875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/>
                      <a:t>AT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15BD-4AB0-8316-7BB279928875}"/>
                </c:ext>
              </c:extLst>
            </c:dLbl>
            <c:dLbl>
              <c:idx val="25"/>
              <c:layout>
                <c:manualLayout>
                  <c:x val="-2.6765571618419536E-2"/>
                  <c:y val="2.983827163476337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PL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15BD-4AB0-8316-7BB279928875}"/>
                </c:ext>
              </c:extLst>
            </c:dLbl>
            <c:dLbl>
              <c:idx val="26"/>
              <c:layout>
                <c:manualLayout>
                  <c:x val="-2.0724277788498332E-2"/>
                  <c:y val="-4.91852016948241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PT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15BD-4AB0-8316-7BB279928875}"/>
                </c:ext>
              </c:extLst>
            </c:dLbl>
            <c:dLbl>
              <c:idx val="27"/>
              <c:layout>
                <c:manualLayout>
                  <c:x val="-3.5635635066865304E-2"/>
                  <c:y val="-5.94271669052627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RO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15BD-4AB0-8316-7BB279928875}"/>
                </c:ext>
              </c:extLst>
            </c:dLbl>
            <c:dLbl>
              <c:idx val="28"/>
              <c:layout>
                <c:manualLayout>
                  <c:x val="-4.814022165542902E-2"/>
                  <c:y val="-3.90071391777281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SI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15BD-4AB0-8316-7BB279928875}"/>
                </c:ext>
              </c:extLst>
            </c:dLbl>
            <c:dLbl>
              <c:idx val="29"/>
              <c:layout>
                <c:manualLayout>
                  <c:x val="-3.567366086365336E-2"/>
                  <c:y val="5.90597264185423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SK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15BD-4AB0-8316-7BB279928875}"/>
                </c:ext>
              </c:extLst>
            </c:dLbl>
            <c:dLbl>
              <c:idx val="30"/>
              <c:layout>
                <c:manualLayout>
                  <c:x val="-1.2963094403199945E-2"/>
                  <c:y val="2.449689199246114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FI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15BD-4AB0-8316-7BB279928875}"/>
                </c:ext>
              </c:extLst>
            </c:dLbl>
            <c:dLbl>
              <c:idx val="31"/>
              <c:layout>
                <c:manualLayout>
                  <c:x val="-3.5281287724781757E-2"/>
                  <c:y val="4.04703391687481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SE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15BD-4AB0-8316-7BB279928875}"/>
                </c:ext>
              </c:extLst>
            </c:dLbl>
            <c:dLbl>
              <c:idx val="32"/>
              <c:layout>
                <c:manualLayout>
                  <c:x val="-9.1178867447536897E-3"/>
                  <c:y val="5.8408620317467158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IS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15BD-4AB0-8316-7BB279928875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5BD-4AB0-8316-7BB2799288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EstatNEW!$EJ$49:$EJ$83</c:f>
              <c:numCache>
                <c:formatCode>General</c:formatCode>
                <c:ptCount val="35"/>
                <c:pt idx="0" formatCode="#,##0">
                  <c:v>23.60081466395112</c:v>
                </c:pt>
                <c:pt idx="5" formatCode="#,##0">
                  <c:v>22.255142639464999</c:v>
                </c:pt>
                <c:pt idx="6" formatCode="#,##0">
                  <c:v>17.629805786761764</c:v>
                </c:pt>
                <c:pt idx="7" formatCode="#,##0">
                  <c:v>32.17349474865712</c:v>
                </c:pt>
                <c:pt idx="8" formatCode="#,##0">
                  <c:v>54.382470119521912</c:v>
                </c:pt>
                <c:pt idx="9" formatCode="#,##0">
                  <c:v>15.342382186975767</c:v>
                </c:pt>
                <c:pt idx="10" formatCode="#,##0">
                  <c:v>28.007761966364832</c:v>
                </c:pt>
                <c:pt idx="11" formatCode="#,##0">
                  <c:v>51.349845514866033</c:v>
                </c:pt>
                <c:pt idx="12" formatCode="#,##0">
                  <c:v>22.789062499999989</c:v>
                </c:pt>
                <c:pt idx="13" formatCode="#,##0">
                  <c:v>14.162404092071611</c:v>
                </c:pt>
                <c:pt idx="14" formatCode="#,##0">
                  <c:v>19.596874445036395</c:v>
                </c:pt>
                <c:pt idx="15" formatCode="#,##0">
                  <c:v>33.852175496085948</c:v>
                </c:pt>
                <c:pt idx="16" formatCode="#,##0">
                  <c:v>8.3732057416267871</c:v>
                </c:pt>
                <c:pt idx="17" formatCode="#,##0">
                  <c:v>6.5084963129208084</c:v>
                </c:pt>
                <c:pt idx="18" formatCode="#,##0">
                  <c:v>29.948871846170945</c:v>
                </c:pt>
                <c:pt idx="19" formatCode="#,##0">
                  <c:v>50.874737578726382</c:v>
                </c:pt>
                <c:pt idx="20" formatCode="#,##0">
                  <c:v>43.199570687496269</c:v>
                </c:pt>
                <c:pt idx="21" formatCode="#,##0">
                  <c:v>48.029197080291965</c:v>
                </c:pt>
                <c:pt idx="22" formatCode="#,##0">
                  <c:v>15.652674778601771</c:v>
                </c:pt>
                <c:pt idx="23" formatCode="#,##0">
                  <c:v>41.881626179146835</c:v>
                </c:pt>
                <c:pt idx="24" formatCode="#,##0">
                  <c:v>37.928133637783937</c:v>
                </c:pt>
                <c:pt idx="25" formatCode="#,##0">
                  <c:v>35.438386600581119</c:v>
                </c:pt>
                <c:pt idx="26" formatCode="#,##0">
                  <c:v>34.912569122702131</c:v>
                </c:pt>
                <c:pt idx="27" formatCode="#,##0">
                  <c:v>15.884686079133203</c:v>
                </c:pt>
                <c:pt idx="28" formatCode="#,##0">
                  <c:v>34.529228023203927</c:v>
                </c:pt>
                <c:pt idx="29" formatCode="#,##0">
                  <c:v>34.261457658824376</c:v>
                </c:pt>
                <c:pt idx="30" formatCode="#,##0">
                  <c:v>8.0054151624548773</c:v>
                </c:pt>
                <c:pt idx="31" formatCode="#,##0">
                  <c:v>16.810183451890669</c:v>
                </c:pt>
                <c:pt idx="32" formatCode="#,##0">
                  <c:v>51.49703509283561</c:v>
                </c:pt>
                <c:pt idx="33" formatCode="#,##0">
                  <c:v>22.730701533819463</c:v>
                </c:pt>
                <c:pt idx="34" formatCode="#,##0">
                  <c:v>0</c:v>
                </c:pt>
              </c:numCache>
            </c:numRef>
          </c:xVal>
          <c:yVal>
            <c:numRef>
              <c:f>EstatNEW!$EK$49:$EK$83</c:f>
              <c:numCache>
                <c:formatCode>General</c:formatCode>
                <c:ptCount val="35"/>
                <c:pt idx="0" formatCode="#,##0.0">
                  <c:v>34.898195074242011</c:v>
                </c:pt>
                <c:pt idx="5" formatCode="#,##0.0">
                  <c:v>33.598519888991675</c:v>
                </c:pt>
                <c:pt idx="6" formatCode="#,##0.0">
                  <c:v>26.074766355140166</c:v>
                </c:pt>
                <c:pt idx="7" formatCode="#,##0.0">
                  <c:v>48.308744152572892</c:v>
                </c:pt>
                <c:pt idx="8" formatCode="#,##0.0">
                  <c:v>82.639434406912812</c:v>
                </c:pt>
                <c:pt idx="9" formatCode="#,##0.0">
                  <c:v>22.457901554404145</c:v>
                </c:pt>
                <c:pt idx="10" formatCode="#,##0.0">
                  <c:v>44.34719183078046</c:v>
                </c:pt>
                <c:pt idx="11" formatCode="#,##0.0">
                  <c:v>70.39803832116786</c:v>
                </c:pt>
                <c:pt idx="12" formatCode="#,##0.0">
                  <c:v>36.302142051860201</c:v>
                </c:pt>
                <c:pt idx="13" formatCode="#,##0.0">
                  <c:v>28.207276208712283</c:v>
                </c:pt>
                <c:pt idx="14" formatCode="#,##0.0">
                  <c:v>27.150004720098163</c:v>
                </c:pt>
                <c:pt idx="15" formatCode="#,##0.0">
                  <c:v>54.51297677839657</c:v>
                </c:pt>
                <c:pt idx="16" formatCode="#,##0.0">
                  <c:v>7.8571428571428514</c:v>
                </c:pt>
                <c:pt idx="17" formatCode="#,##0.0">
                  <c:v>9.8060819744380634</c:v>
                </c:pt>
                <c:pt idx="18" formatCode="#,##0.0">
                  <c:v>56.932885906040283</c:v>
                </c:pt>
                <c:pt idx="19" formatCode="#,##0.0">
                  <c:v>71.185217265771627</c:v>
                </c:pt>
                <c:pt idx="20" formatCode="#,##0.0">
                  <c:v>71.408179287702509</c:v>
                </c:pt>
                <c:pt idx="21" formatCode="#,##0.0">
                  <c:v>98.348185177135392</c:v>
                </c:pt>
                <c:pt idx="22" formatCode="#,##0.0">
                  <c:v>29.383809907370107</c:v>
                </c:pt>
                <c:pt idx="23" formatCode="#,##0.0">
                  <c:v>66.057645334636078</c:v>
                </c:pt>
                <c:pt idx="24" formatCode="#,##0.0">
                  <c:v>53.630948397028313</c:v>
                </c:pt>
                <c:pt idx="25" formatCode="#,##0.0">
                  <c:v>57.169773899246337</c:v>
                </c:pt>
                <c:pt idx="26" formatCode="#,##0.0">
                  <c:v>62.050085270622034</c:v>
                </c:pt>
                <c:pt idx="27" formatCode="#,##0.0">
                  <c:v>27.354879863916647</c:v>
                </c:pt>
                <c:pt idx="28" formatCode="#,##0.0">
                  <c:v>57.49660432556685</c:v>
                </c:pt>
                <c:pt idx="29" formatCode="#,##0.0">
                  <c:v>56.198208755336076</c:v>
                </c:pt>
                <c:pt idx="30" formatCode="#,##0.0">
                  <c:v>9.5979485300851763</c:v>
                </c:pt>
                <c:pt idx="31" formatCode="#,##0.0">
                  <c:v>17.750660460435274</c:v>
                </c:pt>
                <c:pt idx="32" formatCode="#,##0.0">
                  <c:v>65.493256875862798</c:v>
                </c:pt>
                <c:pt idx="33" formatCode="#,##0.0">
                  <c:v>31.66981386565957</c:v>
                </c:pt>
                <c:pt idx="34" formatCode="#,##0.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15BD-4AB0-8316-7BB27992887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616097408"/>
        <c:axId val="1616098240"/>
      </c:scatterChart>
      <c:valAx>
        <c:axId val="1616097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616098240"/>
        <c:crosses val="autoZero"/>
        <c:crossBetween val="midCat"/>
      </c:valAx>
      <c:valAx>
        <c:axId val="161609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616097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>
          <a:solidFill>
            <a:schemeClr val="bg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54643226373037E-2"/>
          <c:y val="3.3444005587350299E-2"/>
          <c:w val="0.87592224492296022"/>
          <c:h val="0.69232361111111118"/>
        </c:manualLayout>
      </c:layout>
      <c:lineChart>
        <c:grouping val="standard"/>
        <c:varyColors val="0"/>
        <c:ser>
          <c:idx val="0"/>
          <c:order val="0"/>
          <c:tx>
            <c:strRef>
              <c:f>Nadhodnocení!$BF$47</c:f>
              <c:strCache>
                <c:ptCount val="1"/>
                <c:pt idx="0">
                  <c:v>Mzdy</c:v>
                </c:pt>
              </c:strCache>
            </c:strRef>
          </c:tx>
          <c:spPr>
            <a:ln w="19050" cap="rnd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Nadhodnocení!$BE$48:$BE$80</c:f>
              <c:numCache>
                <c:formatCode>mm/yy</c:formatCode>
                <c:ptCount val="33"/>
                <c:pt idx="0">
                  <c:v>42004</c:v>
                </c:pt>
                <c:pt idx="1">
                  <c:v>42094</c:v>
                </c:pt>
                <c:pt idx="2">
                  <c:v>42185</c:v>
                </c:pt>
                <c:pt idx="3">
                  <c:v>42277</c:v>
                </c:pt>
                <c:pt idx="4">
                  <c:v>42369</c:v>
                </c:pt>
                <c:pt idx="5">
                  <c:v>42460</c:v>
                </c:pt>
                <c:pt idx="6">
                  <c:v>42551</c:v>
                </c:pt>
                <c:pt idx="7">
                  <c:v>42643</c:v>
                </c:pt>
                <c:pt idx="8">
                  <c:v>42735</c:v>
                </c:pt>
                <c:pt idx="9">
                  <c:v>42825</c:v>
                </c:pt>
                <c:pt idx="10">
                  <c:v>42916</c:v>
                </c:pt>
                <c:pt idx="11">
                  <c:v>43008</c:v>
                </c:pt>
                <c:pt idx="12">
                  <c:v>43100</c:v>
                </c:pt>
                <c:pt idx="13">
                  <c:v>43190</c:v>
                </c:pt>
                <c:pt idx="14">
                  <c:v>43281</c:v>
                </c:pt>
                <c:pt idx="15">
                  <c:v>43373</c:v>
                </c:pt>
                <c:pt idx="16">
                  <c:v>43465</c:v>
                </c:pt>
                <c:pt idx="17">
                  <c:v>43555</c:v>
                </c:pt>
                <c:pt idx="18">
                  <c:v>43646</c:v>
                </c:pt>
                <c:pt idx="19">
                  <c:v>43738</c:v>
                </c:pt>
                <c:pt idx="20">
                  <c:v>43830</c:v>
                </c:pt>
                <c:pt idx="21">
                  <c:v>43921</c:v>
                </c:pt>
                <c:pt idx="22">
                  <c:v>44012</c:v>
                </c:pt>
                <c:pt idx="23">
                  <c:v>44104</c:v>
                </c:pt>
                <c:pt idx="24">
                  <c:v>44196</c:v>
                </c:pt>
                <c:pt idx="25">
                  <c:v>44286</c:v>
                </c:pt>
                <c:pt idx="26">
                  <c:v>44377</c:v>
                </c:pt>
                <c:pt idx="27">
                  <c:v>44469</c:v>
                </c:pt>
                <c:pt idx="28">
                  <c:v>44561</c:v>
                </c:pt>
                <c:pt idx="29">
                  <c:v>44651</c:v>
                </c:pt>
                <c:pt idx="30">
                  <c:v>44742</c:v>
                </c:pt>
                <c:pt idx="31">
                  <c:v>44834</c:v>
                </c:pt>
                <c:pt idx="32">
                  <c:v>44926</c:v>
                </c:pt>
              </c:numCache>
            </c:numRef>
          </c:cat>
          <c:val>
            <c:numRef>
              <c:f>Nadhodnocení!$BF$48:$BF$80</c:f>
              <c:numCache>
                <c:formatCode>0.0</c:formatCode>
                <c:ptCount val="33"/>
                <c:pt idx="0">
                  <c:v>100</c:v>
                </c:pt>
                <c:pt idx="1">
                  <c:v>93.529217563552322</c:v>
                </c:pt>
                <c:pt idx="2">
                  <c:v>96.870987858112315</c:v>
                </c:pt>
                <c:pt idx="3">
                  <c:v>95.972268075272353</c:v>
                </c:pt>
                <c:pt idx="4">
                  <c:v>103.65723927955686</c:v>
                </c:pt>
                <c:pt idx="5">
                  <c:v>97.879754961300009</c:v>
                </c:pt>
                <c:pt idx="6">
                  <c:v>100.70063460621398</c:v>
                </c:pt>
                <c:pt idx="7">
                  <c:v>100.49521294156486</c:v>
                </c:pt>
                <c:pt idx="8">
                  <c:v>108.18018414584938</c:v>
                </c:pt>
                <c:pt idx="9">
                  <c:v>102.83555262096036</c:v>
                </c:pt>
                <c:pt idx="10">
                  <c:v>107.96375774916548</c:v>
                </c:pt>
                <c:pt idx="11">
                  <c:v>107.23744543487034</c:v>
                </c:pt>
                <c:pt idx="12">
                  <c:v>116.6574960566377</c:v>
                </c:pt>
                <c:pt idx="13">
                  <c:v>111.61366054069919</c:v>
                </c:pt>
                <c:pt idx="14">
                  <c:v>117.39481310296763</c:v>
                </c:pt>
                <c:pt idx="15">
                  <c:v>116.22831150728149</c:v>
                </c:pt>
                <c:pt idx="16">
                  <c:v>124.92938630277688</c:v>
                </c:pt>
                <c:pt idx="17">
                  <c:v>120.87230842595652</c:v>
                </c:pt>
                <c:pt idx="18">
                  <c:v>126.83320494479295</c:v>
                </c:pt>
                <c:pt idx="19">
                  <c:v>125.18616338358829</c:v>
                </c:pt>
                <c:pt idx="20">
                  <c:v>134.38245112064854</c:v>
                </c:pt>
                <c:pt idx="21">
                  <c:v>127.51183008693738</c:v>
                </c:pt>
                <c:pt idx="22">
                  <c:v>127.93000990425882</c:v>
                </c:pt>
                <c:pt idx="23">
                  <c:v>131.96507831700964</c:v>
                </c:pt>
                <c:pt idx="24">
                  <c:v>143.39899490114081</c:v>
                </c:pt>
                <c:pt idx="25">
                  <c:v>129.84116503429809</c:v>
                </c:pt>
                <c:pt idx="26">
                  <c:v>140.82388760500348</c:v>
                </c:pt>
                <c:pt idx="27">
                  <c:v>137.79024980741718</c:v>
                </c:pt>
                <c:pt idx="28">
                  <c:v>147.55144712226257</c:v>
                </c:pt>
                <c:pt idx="29">
                  <c:v>139.27222038810021</c:v>
                </c:pt>
                <c:pt idx="30">
                  <c:v>147.03055647261655</c:v>
                </c:pt>
                <c:pt idx="31">
                  <c:v>146.20886981402003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B8-463C-8690-B474FB48496B}"/>
            </c:ext>
          </c:extLst>
        </c:ser>
        <c:ser>
          <c:idx val="3"/>
          <c:order val="1"/>
          <c:tx>
            <c:strRef>
              <c:f>Nadhodnocení!$BG$47</c:f>
              <c:strCache>
                <c:ptCount val="1"/>
                <c:pt idx="0">
                  <c:v>Nom. HDP</c:v>
                </c:pt>
              </c:strCache>
            </c:strRef>
          </c:tx>
          <c:spPr>
            <a:ln w="15875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Nadhodnocení!$BE$48:$BE$80</c:f>
              <c:numCache>
                <c:formatCode>mm/yy</c:formatCode>
                <c:ptCount val="33"/>
                <c:pt idx="0">
                  <c:v>42004</c:v>
                </c:pt>
                <c:pt idx="1">
                  <c:v>42094</c:v>
                </c:pt>
                <c:pt idx="2">
                  <c:v>42185</c:v>
                </c:pt>
                <c:pt idx="3">
                  <c:v>42277</c:v>
                </c:pt>
                <c:pt idx="4">
                  <c:v>42369</c:v>
                </c:pt>
                <c:pt idx="5">
                  <c:v>42460</c:v>
                </c:pt>
                <c:pt idx="6">
                  <c:v>42551</c:v>
                </c:pt>
                <c:pt idx="7">
                  <c:v>42643</c:v>
                </c:pt>
                <c:pt idx="8">
                  <c:v>42735</c:v>
                </c:pt>
                <c:pt idx="9">
                  <c:v>42825</c:v>
                </c:pt>
                <c:pt idx="10">
                  <c:v>42916</c:v>
                </c:pt>
                <c:pt idx="11">
                  <c:v>43008</c:v>
                </c:pt>
                <c:pt idx="12">
                  <c:v>43100</c:v>
                </c:pt>
                <c:pt idx="13">
                  <c:v>43190</c:v>
                </c:pt>
                <c:pt idx="14">
                  <c:v>43281</c:v>
                </c:pt>
                <c:pt idx="15">
                  <c:v>43373</c:v>
                </c:pt>
                <c:pt idx="16">
                  <c:v>43465</c:v>
                </c:pt>
                <c:pt idx="17">
                  <c:v>43555</c:v>
                </c:pt>
                <c:pt idx="18">
                  <c:v>43646</c:v>
                </c:pt>
                <c:pt idx="19">
                  <c:v>43738</c:v>
                </c:pt>
                <c:pt idx="20">
                  <c:v>43830</c:v>
                </c:pt>
                <c:pt idx="21">
                  <c:v>43921</c:v>
                </c:pt>
                <c:pt idx="22">
                  <c:v>44012</c:v>
                </c:pt>
                <c:pt idx="23">
                  <c:v>44104</c:v>
                </c:pt>
                <c:pt idx="24">
                  <c:v>44196</c:v>
                </c:pt>
                <c:pt idx="25">
                  <c:v>44286</c:v>
                </c:pt>
                <c:pt idx="26">
                  <c:v>44377</c:v>
                </c:pt>
                <c:pt idx="27">
                  <c:v>44469</c:v>
                </c:pt>
                <c:pt idx="28">
                  <c:v>44561</c:v>
                </c:pt>
                <c:pt idx="29">
                  <c:v>44651</c:v>
                </c:pt>
                <c:pt idx="30">
                  <c:v>44742</c:v>
                </c:pt>
                <c:pt idx="31">
                  <c:v>44834</c:v>
                </c:pt>
                <c:pt idx="32">
                  <c:v>44926</c:v>
                </c:pt>
              </c:numCache>
            </c:numRef>
          </c:cat>
          <c:val>
            <c:numRef>
              <c:f>Nadhodnocení!$BG$48:$BG$80</c:f>
              <c:numCache>
                <c:formatCode>0.0</c:formatCode>
                <c:ptCount val="33"/>
                <c:pt idx="0">
                  <c:v>100</c:v>
                </c:pt>
                <c:pt idx="1">
                  <c:v>102.13716243479261</c:v>
                </c:pt>
                <c:pt idx="2">
                  <c:v>103.70078825258666</c:v>
                </c:pt>
                <c:pt idx="3">
                  <c:v>105.16705334755163</c:v>
                </c:pt>
                <c:pt idx="4">
                  <c:v>105.7599540306078</c:v>
                </c:pt>
                <c:pt idx="5">
                  <c:v>107.07463901778249</c:v>
                </c:pt>
                <c:pt idx="6">
                  <c:v>107.30592702539121</c:v>
                </c:pt>
                <c:pt idx="7">
                  <c:v>108.34501181658354</c:v>
                </c:pt>
                <c:pt idx="8">
                  <c:v>109.13308427241546</c:v>
                </c:pt>
                <c:pt idx="9">
                  <c:v>111.41687321670457</c:v>
                </c:pt>
                <c:pt idx="10">
                  <c:v>114.84863604922613</c:v>
                </c:pt>
                <c:pt idx="11">
                  <c:v>116.57645113410378</c:v>
                </c:pt>
                <c:pt idx="12">
                  <c:v>118.00578940542407</c:v>
                </c:pt>
                <c:pt idx="13">
                  <c:v>119.69973989105682</c:v>
                </c:pt>
                <c:pt idx="14">
                  <c:v>121.09035003026194</c:v>
                </c:pt>
                <c:pt idx="15">
                  <c:v>122.80393477822287</c:v>
                </c:pt>
                <c:pt idx="16">
                  <c:v>124.23552468513124</c:v>
                </c:pt>
                <c:pt idx="17">
                  <c:v>128.0254777070063</c:v>
                </c:pt>
                <c:pt idx="18">
                  <c:v>129.70366674352243</c:v>
                </c:pt>
                <c:pt idx="19">
                  <c:v>131.50443482145423</c:v>
                </c:pt>
                <c:pt idx="20">
                  <c:v>132.59863965184303</c:v>
                </c:pt>
                <c:pt idx="21">
                  <c:v>131.13156396806633</c:v>
                </c:pt>
                <c:pt idx="22">
                  <c:v>120.55950442401353</c:v>
                </c:pt>
                <c:pt idx="23">
                  <c:v>130.11283396259034</c:v>
                </c:pt>
                <c:pt idx="24">
                  <c:v>132.53604418249409</c:v>
                </c:pt>
                <c:pt idx="25">
                  <c:v>132.89666613828277</c:v>
                </c:pt>
                <c:pt idx="26">
                  <c:v>136.66527365478277</c:v>
                </c:pt>
                <c:pt idx="27">
                  <c:v>140.62391921491763</c:v>
                </c:pt>
                <c:pt idx="28">
                  <c:v>139.84341225466167</c:v>
                </c:pt>
                <c:pt idx="29">
                  <c:v>147.48843559961944</c:v>
                </c:pt>
                <c:pt idx="30">
                  <c:v>151.06403291350824</c:v>
                </c:pt>
                <c:pt idx="31">
                  <c:v>156.64862956451552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B8-463C-8690-B474FB48496B}"/>
            </c:ext>
          </c:extLst>
        </c:ser>
        <c:ser>
          <c:idx val="1"/>
          <c:order val="2"/>
          <c:tx>
            <c:strRef>
              <c:f>Nadhodnocení!$BH$47</c:f>
              <c:strCache>
                <c:ptCount val="1"/>
                <c:pt idx="0">
                  <c:v>Starší zástavba</c:v>
                </c:pt>
              </c:strCache>
            </c:strRef>
          </c:tx>
          <c:spPr>
            <a:ln w="15875" cap="rnd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Nadhodnocení!$BE$48:$BE$80</c:f>
              <c:numCache>
                <c:formatCode>mm/yy</c:formatCode>
                <c:ptCount val="33"/>
                <c:pt idx="0">
                  <c:v>42004</c:v>
                </c:pt>
                <c:pt idx="1">
                  <c:v>42094</c:v>
                </c:pt>
                <c:pt idx="2">
                  <c:v>42185</c:v>
                </c:pt>
                <c:pt idx="3">
                  <c:v>42277</c:v>
                </c:pt>
                <c:pt idx="4">
                  <c:v>42369</c:v>
                </c:pt>
                <c:pt idx="5">
                  <c:v>42460</c:v>
                </c:pt>
                <c:pt idx="6">
                  <c:v>42551</c:v>
                </c:pt>
                <c:pt idx="7">
                  <c:v>42643</c:v>
                </c:pt>
                <c:pt idx="8">
                  <c:v>42735</c:v>
                </c:pt>
                <c:pt idx="9">
                  <c:v>42825</c:v>
                </c:pt>
                <c:pt idx="10">
                  <c:v>42916</c:v>
                </c:pt>
                <c:pt idx="11">
                  <c:v>43008</c:v>
                </c:pt>
                <c:pt idx="12">
                  <c:v>43100</c:v>
                </c:pt>
                <c:pt idx="13">
                  <c:v>43190</c:v>
                </c:pt>
                <c:pt idx="14">
                  <c:v>43281</c:v>
                </c:pt>
                <c:pt idx="15">
                  <c:v>43373</c:v>
                </c:pt>
                <c:pt idx="16">
                  <c:v>43465</c:v>
                </c:pt>
                <c:pt idx="17">
                  <c:v>43555</c:v>
                </c:pt>
                <c:pt idx="18">
                  <c:v>43646</c:v>
                </c:pt>
                <c:pt idx="19">
                  <c:v>43738</c:v>
                </c:pt>
                <c:pt idx="20">
                  <c:v>43830</c:v>
                </c:pt>
                <c:pt idx="21">
                  <c:v>43921</c:v>
                </c:pt>
                <c:pt idx="22">
                  <c:v>44012</c:v>
                </c:pt>
                <c:pt idx="23">
                  <c:v>44104</c:v>
                </c:pt>
                <c:pt idx="24">
                  <c:v>44196</c:v>
                </c:pt>
                <c:pt idx="25">
                  <c:v>44286</c:v>
                </c:pt>
                <c:pt idx="26">
                  <c:v>44377</c:v>
                </c:pt>
                <c:pt idx="27">
                  <c:v>44469</c:v>
                </c:pt>
                <c:pt idx="28">
                  <c:v>44561</c:v>
                </c:pt>
                <c:pt idx="29">
                  <c:v>44651</c:v>
                </c:pt>
                <c:pt idx="30">
                  <c:v>44742</c:v>
                </c:pt>
                <c:pt idx="31">
                  <c:v>44834</c:v>
                </c:pt>
                <c:pt idx="32">
                  <c:v>44926</c:v>
                </c:pt>
              </c:numCache>
            </c:numRef>
          </c:cat>
          <c:val>
            <c:numRef>
              <c:f>Nadhodnocení!$BH$48:$BH$80</c:f>
              <c:numCache>
                <c:formatCode>0.0</c:formatCode>
                <c:ptCount val="33"/>
                <c:pt idx="0">
                  <c:v>100</c:v>
                </c:pt>
                <c:pt idx="1">
                  <c:v>98.580353258067603</c:v>
                </c:pt>
                <c:pt idx="2">
                  <c:v>104.95551317704262</c:v>
                </c:pt>
                <c:pt idx="3">
                  <c:v>104.74053890638784</c:v>
                </c:pt>
                <c:pt idx="4">
                  <c:v>103.99336988449919</c:v>
                </c:pt>
                <c:pt idx="5">
                  <c:v>104.73888835046117</c:v>
                </c:pt>
                <c:pt idx="6">
                  <c:v>111.29784197111157</c:v>
                </c:pt>
                <c:pt idx="7">
                  <c:v>116.05911594536853</c:v>
                </c:pt>
                <c:pt idx="8">
                  <c:v>115.77330491508478</c:v>
                </c:pt>
                <c:pt idx="9">
                  <c:v>121.92320710164771</c:v>
                </c:pt>
                <c:pt idx="10">
                  <c:v>126.59281168121359</c:v>
                </c:pt>
                <c:pt idx="11">
                  <c:v>129.88094642312319</c:v>
                </c:pt>
                <c:pt idx="12">
                  <c:v>132.979872467522</c:v>
                </c:pt>
                <c:pt idx="13">
                  <c:v>136.65138401897732</c:v>
                </c:pt>
                <c:pt idx="14">
                  <c:v>140.72519906721612</c:v>
                </c:pt>
                <c:pt idx="15">
                  <c:v>140.959645646886</c:v>
                </c:pt>
                <c:pt idx="16">
                  <c:v>142.19891238397125</c:v>
                </c:pt>
                <c:pt idx="17">
                  <c:v>145.78920597377245</c:v>
                </c:pt>
                <c:pt idx="18">
                  <c:v>155.91599520418308</c:v>
                </c:pt>
                <c:pt idx="19">
                  <c:v>158.06405264479457</c:v>
                </c:pt>
                <c:pt idx="20">
                  <c:v>161.76728557230183</c:v>
                </c:pt>
                <c:pt idx="21">
                  <c:v>168.82235519501958</c:v>
                </c:pt>
                <c:pt idx="22">
                  <c:v>171.79362903550924</c:v>
                </c:pt>
                <c:pt idx="23">
                  <c:v>181.55966141032286</c:v>
                </c:pt>
                <c:pt idx="24">
                  <c:v>190.37582249065065</c:v>
                </c:pt>
                <c:pt idx="25">
                  <c:v>204.04800864888944</c:v>
                </c:pt>
                <c:pt idx="26">
                  <c:v>218.44314507300965</c:v>
                </c:pt>
                <c:pt idx="27">
                  <c:v>231.23148826906049</c:v>
                </c:pt>
                <c:pt idx="28">
                  <c:v>244.77178591472949</c:v>
                </c:pt>
                <c:pt idx="29">
                  <c:v>257.91535573106756</c:v>
                </c:pt>
                <c:pt idx="30">
                  <c:v>263.09728022002588</c:v>
                </c:pt>
                <c:pt idx="31">
                  <c:v>264.40426137728286</c:v>
                </c:pt>
                <c:pt idx="32">
                  <c:v>253.01715885456213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B8-463C-8690-B474FB48496B}"/>
            </c:ext>
          </c:extLst>
        </c:ser>
        <c:ser>
          <c:idx val="2"/>
          <c:order val="3"/>
          <c:tx>
            <c:strRef>
              <c:f>Nadhodnocení!$BI$47</c:f>
              <c:strCache>
                <c:ptCount val="1"/>
                <c:pt idx="0">
                  <c:v>Rodinné domy</c:v>
                </c:pt>
              </c:strCache>
            </c:strRef>
          </c:tx>
          <c:spPr>
            <a:ln w="158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Nadhodnocení!$BE$48:$BE$80</c:f>
              <c:numCache>
                <c:formatCode>mm/yy</c:formatCode>
                <c:ptCount val="33"/>
                <c:pt idx="0">
                  <c:v>42004</c:v>
                </c:pt>
                <c:pt idx="1">
                  <c:v>42094</c:v>
                </c:pt>
                <c:pt idx="2">
                  <c:v>42185</c:v>
                </c:pt>
                <c:pt idx="3">
                  <c:v>42277</c:v>
                </c:pt>
                <c:pt idx="4">
                  <c:v>42369</c:v>
                </c:pt>
                <c:pt idx="5">
                  <c:v>42460</c:v>
                </c:pt>
                <c:pt idx="6">
                  <c:v>42551</c:v>
                </c:pt>
                <c:pt idx="7">
                  <c:v>42643</c:v>
                </c:pt>
                <c:pt idx="8">
                  <c:v>42735</c:v>
                </c:pt>
                <c:pt idx="9">
                  <c:v>42825</c:v>
                </c:pt>
                <c:pt idx="10">
                  <c:v>42916</c:v>
                </c:pt>
                <c:pt idx="11">
                  <c:v>43008</c:v>
                </c:pt>
                <c:pt idx="12">
                  <c:v>43100</c:v>
                </c:pt>
                <c:pt idx="13">
                  <c:v>43190</c:v>
                </c:pt>
                <c:pt idx="14">
                  <c:v>43281</c:v>
                </c:pt>
                <c:pt idx="15">
                  <c:v>43373</c:v>
                </c:pt>
                <c:pt idx="16">
                  <c:v>43465</c:v>
                </c:pt>
                <c:pt idx="17">
                  <c:v>43555</c:v>
                </c:pt>
                <c:pt idx="18">
                  <c:v>43646</c:v>
                </c:pt>
                <c:pt idx="19">
                  <c:v>43738</c:v>
                </c:pt>
                <c:pt idx="20">
                  <c:v>43830</c:v>
                </c:pt>
                <c:pt idx="21">
                  <c:v>43921</c:v>
                </c:pt>
                <c:pt idx="22">
                  <c:v>44012</c:v>
                </c:pt>
                <c:pt idx="23">
                  <c:v>44104</c:v>
                </c:pt>
                <c:pt idx="24">
                  <c:v>44196</c:v>
                </c:pt>
                <c:pt idx="25">
                  <c:v>44286</c:v>
                </c:pt>
                <c:pt idx="26">
                  <c:v>44377</c:v>
                </c:pt>
                <c:pt idx="27">
                  <c:v>44469</c:v>
                </c:pt>
                <c:pt idx="28">
                  <c:v>44561</c:v>
                </c:pt>
                <c:pt idx="29">
                  <c:v>44651</c:v>
                </c:pt>
                <c:pt idx="30">
                  <c:v>44742</c:v>
                </c:pt>
                <c:pt idx="31">
                  <c:v>44834</c:v>
                </c:pt>
                <c:pt idx="32">
                  <c:v>44926</c:v>
                </c:pt>
              </c:numCache>
            </c:numRef>
          </c:cat>
          <c:val>
            <c:numRef>
              <c:f>Nadhodnocení!$BI$48:$BI$80</c:f>
              <c:numCache>
                <c:formatCode>0.0</c:formatCode>
                <c:ptCount val="33"/>
                <c:pt idx="0">
                  <c:v>100</c:v>
                </c:pt>
                <c:pt idx="1">
                  <c:v>105.15446194216975</c:v>
                </c:pt>
                <c:pt idx="2">
                  <c:v>102.28662589696984</c:v>
                </c:pt>
                <c:pt idx="3">
                  <c:v>98.784881397046377</c:v>
                </c:pt>
                <c:pt idx="4">
                  <c:v>116.16761499459676</c:v>
                </c:pt>
                <c:pt idx="5">
                  <c:v>118.82836674841444</c:v>
                </c:pt>
                <c:pt idx="6">
                  <c:v>118.69392815445792</c:v>
                </c:pt>
                <c:pt idx="7">
                  <c:v>114.81718953801783</c:v>
                </c:pt>
                <c:pt idx="8">
                  <c:v>117.90302505007281</c:v>
                </c:pt>
                <c:pt idx="9">
                  <c:v>122.02085657206119</c:v>
                </c:pt>
                <c:pt idx="10">
                  <c:v>128.26273414391753</c:v>
                </c:pt>
                <c:pt idx="11">
                  <c:v>126.85845408471559</c:v>
                </c:pt>
                <c:pt idx="12">
                  <c:v>134.38826699314902</c:v>
                </c:pt>
                <c:pt idx="13">
                  <c:v>124.54781337076896</c:v>
                </c:pt>
                <c:pt idx="14">
                  <c:v>145.14933167148854</c:v>
                </c:pt>
                <c:pt idx="15">
                  <c:v>144.92102778690844</c:v>
                </c:pt>
                <c:pt idx="16">
                  <c:v>150.65316004198783</c:v>
                </c:pt>
                <c:pt idx="17">
                  <c:v>160.06709256128838</c:v>
                </c:pt>
                <c:pt idx="18">
                  <c:v>176.92345142268903</c:v>
                </c:pt>
                <c:pt idx="19">
                  <c:v>178.42940484557275</c:v>
                </c:pt>
                <c:pt idx="20">
                  <c:v>185.88631601974507</c:v>
                </c:pt>
                <c:pt idx="21">
                  <c:v>197.74093227859768</c:v>
                </c:pt>
                <c:pt idx="22">
                  <c:v>204.36889312765169</c:v>
                </c:pt>
                <c:pt idx="23">
                  <c:v>205.88795409672417</c:v>
                </c:pt>
                <c:pt idx="24">
                  <c:v>224.03313014883261</c:v>
                </c:pt>
                <c:pt idx="25">
                  <c:v>236.08484167393505</c:v>
                </c:pt>
                <c:pt idx="26">
                  <c:v>247.4094054136834</c:v>
                </c:pt>
                <c:pt idx="27">
                  <c:v>255.79421715306418</c:v>
                </c:pt>
                <c:pt idx="28">
                  <c:v>261.95691644506979</c:v>
                </c:pt>
                <c:pt idx="29">
                  <c:v>280.90986798739601</c:v>
                </c:pt>
                <c:pt idx="30">
                  <c:v>292.6948116560601</c:v>
                </c:pt>
                <c:pt idx="31">
                  <c:v>290.36799043657902</c:v>
                </c:pt>
                <c:pt idx="32">
                  <c:v>275.57819067912675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B8-463C-8690-B474FB48496B}"/>
            </c:ext>
          </c:extLst>
        </c:ser>
        <c:ser>
          <c:idx val="4"/>
          <c:order val="4"/>
          <c:tx>
            <c:strRef>
              <c:f>Nadhodnocení!$BJ$47</c:f>
              <c:strCache>
                <c:ptCount val="1"/>
                <c:pt idx="0">
                  <c:v>Novostavby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Nadhodnocení!$BE$48:$BE$80</c:f>
              <c:numCache>
                <c:formatCode>mm/yy</c:formatCode>
                <c:ptCount val="33"/>
                <c:pt idx="0">
                  <c:v>42004</c:v>
                </c:pt>
                <c:pt idx="1">
                  <c:v>42094</c:v>
                </c:pt>
                <c:pt idx="2">
                  <c:v>42185</c:v>
                </c:pt>
                <c:pt idx="3">
                  <c:v>42277</c:v>
                </c:pt>
                <c:pt idx="4">
                  <c:v>42369</c:v>
                </c:pt>
                <c:pt idx="5">
                  <c:v>42460</c:v>
                </c:pt>
                <c:pt idx="6">
                  <c:v>42551</c:v>
                </c:pt>
                <c:pt idx="7">
                  <c:v>42643</c:v>
                </c:pt>
                <c:pt idx="8">
                  <c:v>42735</c:v>
                </c:pt>
                <c:pt idx="9">
                  <c:v>42825</c:v>
                </c:pt>
                <c:pt idx="10">
                  <c:v>42916</c:v>
                </c:pt>
                <c:pt idx="11">
                  <c:v>43008</c:v>
                </c:pt>
                <c:pt idx="12">
                  <c:v>43100</c:v>
                </c:pt>
                <c:pt idx="13">
                  <c:v>43190</c:v>
                </c:pt>
                <c:pt idx="14">
                  <c:v>43281</c:v>
                </c:pt>
                <c:pt idx="15">
                  <c:v>43373</c:v>
                </c:pt>
                <c:pt idx="16">
                  <c:v>43465</c:v>
                </c:pt>
                <c:pt idx="17">
                  <c:v>43555</c:v>
                </c:pt>
                <c:pt idx="18">
                  <c:v>43646</c:v>
                </c:pt>
                <c:pt idx="19">
                  <c:v>43738</c:v>
                </c:pt>
                <c:pt idx="20">
                  <c:v>43830</c:v>
                </c:pt>
                <c:pt idx="21">
                  <c:v>43921</c:v>
                </c:pt>
                <c:pt idx="22">
                  <c:v>44012</c:v>
                </c:pt>
                <c:pt idx="23">
                  <c:v>44104</c:v>
                </c:pt>
                <c:pt idx="24">
                  <c:v>44196</c:v>
                </c:pt>
                <c:pt idx="25">
                  <c:v>44286</c:v>
                </c:pt>
                <c:pt idx="26">
                  <c:v>44377</c:v>
                </c:pt>
                <c:pt idx="27">
                  <c:v>44469</c:v>
                </c:pt>
                <c:pt idx="28">
                  <c:v>44561</c:v>
                </c:pt>
                <c:pt idx="29">
                  <c:v>44651</c:v>
                </c:pt>
                <c:pt idx="30">
                  <c:v>44742</c:v>
                </c:pt>
                <c:pt idx="31">
                  <c:v>44834</c:v>
                </c:pt>
                <c:pt idx="32">
                  <c:v>44926</c:v>
                </c:pt>
              </c:numCache>
            </c:numRef>
          </c:cat>
          <c:val>
            <c:numRef>
              <c:f>Nadhodnocení!$BJ$48:$BJ$80</c:f>
              <c:numCache>
                <c:formatCode>General</c:formatCode>
                <c:ptCount val="33"/>
                <c:pt idx="13" formatCode="0.0">
                  <c:v>153.18083407275955</c:v>
                </c:pt>
                <c:pt idx="14" formatCode="0.0">
                  <c:v>163.48823931712158</c:v>
                </c:pt>
                <c:pt idx="15" formatCode="0.0">
                  <c:v>160.79911837213729</c:v>
                </c:pt>
                <c:pt idx="16" formatCode="0.0">
                  <c:v>184.42149847568191</c:v>
                </c:pt>
                <c:pt idx="17" formatCode="0.0">
                  <c:v>181.09930849089113</c:v>
                </c:pt>
                <c:pt idx="18" formatCode="0.0">
                  <c:v>182.72304068439823</c:v>
                </c:pt>
                <c:pt idx="19" formatCode="0.0">
                  <c:v>184.92228136905663</c:v>
                </c:pt>
                <c:pt idx="20" formatCode="0.0">
                  <c:v>181.47154015190432</c:v>
                </c:pt>
                <c:pt idx="21" formatCode="0.0">
                  <c:v>174.91302957647846</c:v>
                </c:pt>
                <c:pt idx="22" formatCode="0.0">
                  <c:v>174.61678429013398</c:v>
                </c:pt>
                <c:pt idx="23" formatCode="0.0">
                  <c:v>183.39820229669095</c:v>
                </c:pt>
                <c:pt idx="24" formatCode="0.0">
                  <c:v>188.56608722701736</c:v>
                </c:pt>
                <c:pt idx="25" formatCode="0.0">
                  <c:v>185.70146152180439</c:v>
                </c:pt>
                <c:pt idx="26" formatCode="0.0">
                  <c:v>210.40832976944651</c:v>
                </c:pt>
                <c:pt idx="27" formatCode="0.0">
                  <c:v>218.42135011271506</c:v>
                </c:pt>
                <c:pt idx="28" formatCode="0.0">
                  <c:v>233.18321347829837</c:v>
                </c:pt>
                <c:pt idx="29" formatCode="0.0">
                  <c:v>247.76135616560069</c:v>
                </c:pt>
                <c:pt idx="30" formatCode="0.0">
                  <c:v>247.77691690154876</c:v>
                </c:pt>
                <c:pt idx="31" formatCode="0.0">
                  <c:v>250.04308478761587</c:v>
                </c:pt>
                <c:pt idx="32" formatCode="0.0">
                  <c:v>259.26667428116986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CB8-463C-8690-B474FB484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939888"/>
        <c:axId val="499940280"/>
      </c:lineChart>
      <c:dateAx>
        <c:axId val="499939888"/>
        <c:scaling>
          <c:orientation val="minMax"/>
        </c:scaling>
        <c:delete val="0"/>
        <c:axPos val="b"/>
        <c:numFmt formatCode="mm\/yy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499940280"/>
        <c:crosses val="autoZero"/>
        <c:auto val="1"/>
        <c:lblOffset val="100"/>
        <c:baseTimeUnit val="months"/>
        <c:majorUnit val="12"/>
        <c:majorTimeUnit val="months"/>
      </c:dateAx>
      <c:valAx>
        <c:axId val="499940280"/>
        <c:scaling>
          <c:orientation val="minMax"/>
          <c:max val="300"/>
          <c:min val="90"/>
        </c:scaling>
        <c:delete val="0"/>
        <c:axPos val="l"/>
        <c:majorGridlines>
          <c:spPr>
            <a:ln w="3175" cap="flat" cmpd="sng" algn="ctr">
              <a:solidFill>
                <a:srgbClr val="A8A8A8"/>
              </a:solidFill>
              <a:prstDash val="solid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499939888"/>
        <c:crosses val="autoZero"/>
        <c:crossBetween val="between"/>
        <c:majorUnit val="3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811481481481489"/>
          <c:w val="1"/>
          <c:h val="0.13188518518518519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100" b="0" i="0">
          <a:solidFill>
            <a:schemeClr val="bg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66-467A-A32F-9E7F2FF704D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66-467A-A32F-9E7F2FF704DE}"/>
              </c:ext>
            </c:extLst>
          </c:dPt>
          <c:dPt>
            <c:idx val="9"/>
            <c:invertIfNegative val="0"/>
            <c:bubble3D val="0"/>
            <c:spPr>
              <a:solidFill>
                <a:srgbClr val="FFB2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F66-467A-A32F-9E7F2FF704DE}"/>
              </c:ext>
            </c:extLst>
          </c:dPt>
          <c:dPt>
            <c:idx val="31"/>
            <c:invertIfNegative val="0"/>
            <c:bubble3D val="0"/>
            <c:spPr>
              <a:solidFill>
                <a:srgbClr val="A9936D"/>
              </a:solidFill>
              <a:ln>
                <a:solidFill>
                  <a:srgbClr val="A9936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66-467A-A32F-9E7F2FF704DE}"/>
              </c:ext>
            </c:extLst>
          </c:dPt>
          <c:cat>
            <c:strRef>
              <c:f>IMF!$C$2:$C$59</c:f>
              <c:strCache>
                <c:ptCount val="58"/>
                <c:pt idx="0">
                  <c:v>Czech Republic</c:v>
                </c:pt>
                <c:pt idx="1">
                  <c:v>New Zealand</c:v>
                </c:pt>
                <c:pt idx="2">
                  <c:v>Portugal</c:v>
                </c:pt>
                <c:pt idx="3">
                  <c:v>Netherlands</c:v>
                </c:pt>
                <c:pt idx="4">
                  <c:v>Luxembourg</c:v>
                </c:pt>
                <c:pt idx="5">
                  <c:v>Iceland</c:v>
                </c:pt>
                <c:pt idx="6">
                  <c:v>Germany</c:v>
                </c:pt>
                <c:pt idx="7">
                  <c:v>Canada</c:v>
                </c:pt>
                <c:pt idx="8">
                  <c:v>Hungary</c:v>
                </c:pt>
                <c:pt idx="9">
                  <c:v>Slovak Republic</c:v>
                </c:pt>
                <c:pt idx="10">
                  <c:v>Austria</c:v>
                </c:pt>
                <c:pt idx="11">
                  <c:v>United States</c:v>
                </c:pt>
                <c:pt idx="12">
                  <c:v>Latvia</c:v>
                </c:pt>
                <c:pt idx="13">
                  <c:v>Spain</c:v>
                </c:pt>
                <c:pt idx="14">
                  <c:v>Mexico</c:v>
                </c:pt>
                <c:pt idx="15">
                  <c:v>Slovenia</c:v>
                </c:pt>
                <c:pt idx="16">
                  <c:v>Chile</c:v>
                </c:pt>
                <c:pt idx="17">
                  <c:v>Japan</c:v>
                </c:pt>
                <c:pt idx="18">
                  <c:v>Hong Kong</c:v>
                </c:pt>
                <c:pt idx="19">
                  <c:v>Switzerland</c:v>
                </c:pt>
                <c:pt idx="20">
                  <c:v>United Kingdom</c:v>
                </c:pt>
                <c:pt idx="21">
                  <c:v>Australia</c:v>
                </c:pt>
                <c:pt idx="22">
                  <c:v>France</c:v>
                </c:pt>
                <c:pt idx="23">
                  <c:v>Colombia</c:v>
                </c:pt>
                <c:pt idx="24">
                  <c:v>Malta</c:v>
                </c:pt>
                <c:pt idx="25">
                  <c:v>Sweden</c:v>
                </c:pt>
                <c:pt idx="26">
                  <c:v>Greece</c:v>
                </c:pt>
                <c:pt idx="27">
                  <c:v>Denmark</c:v>
                </c:pt>
                <c:pt idx="28">
                  <c:v>Lithuania</c:v>
                </c:pt>
                <c:pt idx="29">
                  <c:v>Croatia</c:v>
                </c:pt>
                <c:pt idx="30">
                  <c:v>South Korea</c:v>
                </c:pt>
                <c:pt idx="31">
                  <c:v>Poland</c:v>
                </c:pt>
                <c:pt idx="32">
                  <c:v>Israel</c:v>
                </c:pt>
                <c:pt idx="33">
                  <c:v>Belgium</c:v>
                </c:pt>
                <c:pt idx="34">
                  <c:v>Estonia</c:v>
                </c:pt>
                <c:pt idx="35">
                  <c:v>Bulgaria</c:v>
                </c:pt>
                <c:pt idx="36">
                  <c:v>Ireland</c:v>
                </c:pt>
                <c:pt idx="37">
                  <c:v>South Africa</c:v>
                </c:pt>
                <c:pt idx="38">
                  <c:v>Thailand</c:v>
                </c:pt>
                <c:pt idx="39">
                  <c:v>Singapore</c:v>
                </c:pt>
                <c:pt idx="40">
                  <c:v>Italy</c:v>
                </c:pt>
                <c:pt idx="41">
                  <c:v>Philippines</c:v>
                </c:pt>
                <c:pt idx="42">
                  <c:v>Macedonia</c:v>
                </c:pt>
                <c:pt idx="43">
                  <c:v>Finland</c:v>
                </c:pt>
                <c:pt idx="44">
                  <c:v>Malaysia</c:v>
                </c:pt>
                <c:pt idx="45">
                  <c:v>Turkey</c:v>
                </c:pt>
                <c:pt idx="46">
                  <c:v>Morocco</c:v>
                </c:pt>
                <c:pt idx="47">
                  <c:v>Norway</c:v>
                </c:pt>
                <c:pt idx="48">
                  <c:v>Brazil</c:v>
                </c:pt>
                <c:pt idx="49">
                  <c:v>Cyprus</c:v>
                </c:pt>
                <c:pt idx="50">
                  <c:v>Serbia</c:v>
                </c:pt>
                <c:pt idx="51">
                  <c:v>China</c:v>
                </c:pt>
                <c:pt idx="52">
                  <c:v>Indonesia</c:v>
                </c:pt>
                <c:pt idx="53">
                  <c:v>Romania</c:v>
                </c:pt>
                <c:pt idx="54">
                  <c:v>Russia</c:v>
                </c:pt>
                <c:pt idx="55">
                  <c:v>United Arab Emirates</c:v>
                </c:pt>
                <c:pt idx="56">
                  <c:v>Peru</c:v>
                </c:pt>
                <c:pt idx="57">
                  <c:v>India</c:v>
                </c:pt>
              </c:strCache>
            </c:strRef>
          </c:cat>
          <c:val>
            <c:numRef>
              <c:f>IMF!$D$2:$D$59</c:f>
              <c:numCache>
                <c:formatCode>General</c:formatCode>
                <c:ptCount val="58"/>
                <c:pt idx="0">
                  <c:v>153.946</c:v>
                </c:pt>
                <c:pt idx="1">
                  <c:v>152.392</c:v>
                </c:pt>
                <c:pt idx="2">
                  <c:v>143.90299999999999</c:v>
                </c:pt>
                <c:pt idx="3">
                  <c:v>141.059</c:v>
                </c:pt>
                <c:pt idx="4">
                  <c:v>140.08600000000001</c:v>
                </c:pt>
                <c:pt idx="5">
                  <c:v>139.756</c:v>
                </c:pt>
                <c:pt idx="6">
                  <c:v>137.18199999999999</c:v>
                </c:pt>
                <c:pt idx="7">
                  <c:v>133.70400000000001</c:v>
                </c:pt>
                <c:pt idx="8">
                  <c:v>132.804</c:v>
                </c:pt>
                <c:pt idx="9">
                  <c:v>131.488</c:v>
                </c:pt>
                <c:pt idx="10">
                  <c:v>127.28100000000001</c:v>
                </c:pt>
                <c:pt idx="11">
                  <c:v>126.006</c:v>
                </c:pt>
                <c:pt idx="12">
                  <c:v>117.947</c:v>
                </c:pt>
                <c:pt idx="13">
                  <c:v>116.753</c:v>
                </c:pt>
                <c:pt idx="14">
                  <c:v>116.589</c:v>
                </c:pt>
                <c:pt idx="15">
                  <c:v>116.098</c:v>
                </c:pt>
                <c:pt idx="16">
                  <c:v>115.619</c:v>
                </c:pt>
                <c:pt idx="17">
                  <c:v>114.443</c:v>
                </c:pt>
                <c:pt idx="18">
                  <c:v>113.687</c:v>
                </c:pt>
                <c:pt idx="19">
                  <c:v>113.631</c:v>
                </c:pt>
                <c:pt idx="20">
                  <c:v>113.047</c:v>
                </c:pt>
                <c:pt idx="21">
                  <c:v>112.602</c:v>
                </c:pt>
                <c:pt idx="22">
                  <c:v>111.33799999999999</c:v>
                </c:pt>
                <c:pt idx="23">
                  <c:v>111.211</c:v>
                </c:pt>
                <c:pt idx="24">
                  <c:v>111.069</c:v>
                </c:pt>
                <c:pt idx="25">
                  <c:v>110.43300000000001</c:v>
                </c:pt>
                <c:pt idx="26">
                  <c:v>109.95099999999999</c:v>
                </c:pt>
                <c:pt idx="27">
                  <c:v>109.328</c:v>
                </c:pt>
                <c:pt idx="28">
                  <c:v>108.935</c:v>
                </c:pt>
                <c:pt idx="29">
                  <c:v>107.702</c:v>
                </c:pt>
                <c:pt idx="30">
                  <c:v>106.187</c:v>
                </c:pt>
                <c:pt idx="31">
                  <c:v>106.104</c:v>
                </c:pt>
                <c:pt idx="32">
                  <c:v>105.51900000000001</c:v>
                </c:pt>
                <c:pt idx="33">
                  <c:v>104.803</c:v>
                </c:pt>
                <c:pt idx="34">
                  <c:v>104.367</c:v>
                </c:pt>
                <c:pt idx="35">
                  <c:v>99.682000000000002</c:v>
                </c:pt>
                <c:pt idx="36">
                  <c:v>99.531000000000006</c:v>
                </c:pt>
                <c:pt idx="37">
                  <c:v>96.638999999999996</c:v>
                </c:pt>
                <c:pt idx="38">
                  <c:v>96.406000000000006</c:v>
                </c:pt>
                <c:pt idx="39">
                  <c:v>93.64</c:v>
                </c:pt>
                <c:pt idx="40">
                  <c:v>93.272000000000006</c:v>
                </c:pt>
                <c:pt idx="41">
                  <c:v>92.832999999999998</c:v>
                </c:pt>
                <c:pt idx="42">
                  <c:v>92.561000000000007</c:v>
                </c:pt>
                <c:pt idx="43">
                  <c:v>92.105999999999995</c:v>
                </c:pt>
                <c:pt idx="44">
                  <c:v>91.418000000000006</c:v>
                </c:pt>
                <c:pt idx="45">
                  <c:v>89.994</c:v>
                </c:pt>
                <c:pt idx="46">
                  <c:v>89.07</c:v>
                </c:pt>
                <c:pt idx="47">
                  <c:v>87.120999999999995</c:v>
                </c:pt>
                <c:pt idx="48">
                  <c:v>84.712999999999994</c:v>
                </c:pt>
                <c:pt idx="49">
                  <c:v>84.710999999999999</c:v>
                </c:pt>
                <c:pt idx="50">
                  <c:v>84.459000000000003</c:v>
                </c:pt>
                <c:pt idx="51">
                  <c:v>82.677000000000007</c:v>
                </c:pt>
                <c:pt idx="52">
                  <c:v>79.741</c:v>
                </c:pt>
                <c:pt idx="53">
                  <c:v>77.995999999999995</c:v>
                </c:pt>
                <c:pt idx="54">
                  <c:v>76.94</c:v>
                </c:pt>
                <c:pt idx="55">
                  <c:v>76.540999999999997</c:v>
                </c:pt>
                <c:pt idx="56">
                  <c:v>75.584999999999994</c:v>
                </c:pt>
                <c:pt idx="57">
                  <c:v>75.001999999999995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66-467A-A32F-9E7F2FF70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63658320"/>
        <c:axId val="1663658736"/>
      </c:barChart>
      <c:catAx>
        <c:axId val="166365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663658736"/>
        <c:crosses val="autoZero"/>
        <c:auto val="1"/>
        <c:lblAlgn val="ctr"/>
        <c:lblOffset val="100"/>
        <c:noMultiLvlLbl val="0"/>
      </c:catAx>
      <c:valAx>
        <c:axId val="166365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66365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bg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Zahajene_dokoncene_ARAD!$BR$21</c:f>
              <c:strCache>
                <c:ptCount val="1"/>
                <c:pt idx="0">
                  <c:v>Zahájené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Zahajene_dokoncene_ARAD!$BQ$22:$BQ$54</c:f>
              <c:numCache>
                <c:formatCode>yy</c:formatCode>
                <c:ptCount val="33"/>
                <c:pt idx="0">
                  <c:v>33238</c:v>
                </c:pt>
                <c:pt idx="1">
                  <c:v>33603</c:v>
                </c:pt>
                <c:pt idx="2">
                  <c:v>33969</c:v>
                </c:pt>
                <c:pt idx="3">
                  <c:v>34334</c:v>
                </c:pt>
                <c:pt idx="4">
                  <c:v>34699</c:v>
                </c:pt>
                <c:pt idx="5">
                  <c:v>35064</c:v>
                </c:pt>
                <c:pt idx="6">
                  <c:v>35430</c:v>
                </c:pt>
                <c:pt idx="7">
                  <c:v>35795</c:v>
                </c:pt>
                <c:pt idx="8">
                  <c:v>36160</c:v>
                </c:pt>
                <c:pt idx="9">
                  <c:v>36525</c:v>
                </c:pt>
                <c:pt idx="10">
                  <c:v>36891</c:v>
                </c:pt>
                <c:pt idx="11">
                  <c:v>37256</c:v>
                </c:pt>
                <c:pt idx="12">
                  <c:v>37621</c:v>
                </c:pt>
                <c:pt idx="13">
                  <c:v>37986</c:v>
                </c:pt>
                <c:pt idx="14">
                  <c:v>38352</c:v>
                </c:pt>
                <c:pt idx="15">
                  <c:v>38717</c:v>
                </c:pt>
                <c:pt idx="16">
                  <c:v>39082</c:v>
                </c:pt>
                <c:pt idx="17">
                  <c:v>39447</c:v>
                </c:pt>
                <c:pt idx="18">
                  <c:v>39813</c:v>
                </c:pt>
                <c:pt idx="19">
                  <c:v>40178</c:v>
                </c:pt>
                <c:pt idx="20">
                  <c:v>40543</c:v>
                </c:pt>
                <c:pt idx="21">
                  <c:v>40908</c:v>
                </c:pt>
                <c:pt idx="22">
                  <c:v>41274</c:v>
                </c:pt>
                <c:pt idx="23">
                  <c:v>41639</c:v>
                </c:pt>
                <c:pt idx="24">
                  <c:v>42004</c:v>
                </c:pt>
                <c:pt idx="25">
                  <c:v>42369</c:v>
                </c:pt>
                <c:pt idx="26">
                  <c:v>42735</c:v>
                </c:pt>
                <c:pt idx="27">
                  <c:v>43100</c:v>
                </c:pt>
                <c:pt idx="28">
                  <c:v>43465</c:v>
                </c:pt>
                <c:pt idx="29">
                  <c:v>43830</c:v>
                </c:pt>
                <c:pt idx="30">
                  <c:v>44196</c:v>
                </c:pt>
                <c:pt idx="31">
                  <c:v>44561</c:v>
                </c:pt>
                <c:pt idx="32">
                  <c:v>44926</c:v>
                </c:pt>
              </c:numCache>
            </c:numRef>
          </c:cat>
          <c:val>
            <c:numRef>
              <c:f>Zahajene_dokoncene_ARAD!$BR$22:$BR$54</c:f>
              <c:numCache>
                <c:formatCode>General</c:formatCode>
                <c:ptCount val="33"/>
                <c:pt idx="0">
                  <c:v>11</c:v>
                </c:pt>
                <c:pt idx="1">
                  <c:v>10.9</c:v>
                </c:pt>
                <c:pt idx="2">
                  <c:v>8.4</c:v>
                </c:pt>
                <c:pt idx="3">
                  <c:v>7.45</c:v>
                </c:pt>
                <c:pt idx="4">
                  <c:v>10.96</c:v>
                </c:pt>
                <c:pt idx="5">
                  <c:v>16.55</c:v>
                </c:pt>
                <c:pt idx="6">
                  <c:v>22.68</c:v>
                </c:pt>
                <c:pt idx="7">
                  <c:v>33.15</c:v>
                </c:pt>
                <c:pt idx="8">
                  <c:v>35.03</c:v>
                </c:pt>
                <c:pt idx="9">
                  <c:v>32.9</c:v>
                </c:pt>
                <c:pt idx="10">
                  <c:v>32.380000000000003</c:v>
                </c:pt>
                <c:pt idx="11">
                  <c:v>28.98</c:v>
                </c:pt>
                <c:pt idx="12">
                  <c:v>33.61</c:v>
                </c:pt>
                <c:pt idx="13">
                  <c:v>36.5</c:v>
                </c:pt>
                <c:pt idx="14">
                  <c:v>39.04</c:v>
                </c:pt>
                <c:pt idx="15">
                  <c:v>40.380000000000003</c:v>
                </c:pt>
                <c:pt idx="16">
                  <c:v>43.75</c:v>
                </c:pt>
                <c:pt idx="17">
                  <c:v>43.8</c:v>
                </c:pt>
                <c:pt idx="18">
                  <c:v>43.53</c:v>
                </c:pt>
                <c:pt idx="19">
                  <c:v>37.32</c:v>
                </c:pt>
                <c:pt idx="20">
                  <c:v>28.14</c:v>
                </c:pt>
                <c:pt idx="21">
                  <c:v>27.54</c:v>
                </c:pt>
                <c:pt idx="22">
                  <c:v>23.85</c:v>
                </c:pt>
                <c:pt idx="23">
                  <c:v>22.11</c:v>
                </c:pt>
                <c:pt idx="24">
                  <c:v>24.35</c:v>
                </c:pt>
                <c:pt idx="25">
                  <c:v>26.38</c:v>
                </c:pt>
                <c:pt idx="26">
                  <c:v>27.22</c:v>
                </c:pt>
                <c:pt idx="27">
                  <c:v>31.52</c:v>
                </c:pt>
                <c:pt idx="28">
                  <c:v>33.119999999999997</c:v>
                </c:pt>
                <c:pt idx="29">
                  <c:v>38.68</c:v>
                </c:pt>
                <c:pt idx="30">
                  <c:v>35.25</c:v>
                </c:pt>
                <c:pt idx="31">
                  <c:v>44.99</c:v>
                </c:pt>
                <c:pt idx="32">
                  <c:v>41.55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DD-4F4E-97EC-953AEA1347AC}"/>
            </c:ext>
          </c:extLst>
        </c:ser>
        <c:ser>
          <c:idx val="1"/>
          <c:order val="1"/>
          <c:tx>
            <c:strRef>
              <c:f>Zahajene_dokoncene_ARAD!$BS$21</c:f>
              <c:strCache>
                <c:ptCount val="1"/>
                <c:pt idx="0">
                  <c:v>Dokončené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3"/>
              <c:layout>
                <c:manualLayout>
                  <c:x val="2.485449735449723E-2"/>
                  <c:y val="2.0921717171717173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-</a:t>
                    </a:r>
                    <a:r>
                      <a:rPr lang="en-US" sz="1300" dirty="0">
                        <a:solidFill>
                          <a:srgbClr val="7468E9"/>
                        </a:solidFill>
                      </a:rPr>
                      <a:t>40 %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7DD-4F4E-97EC-953AEA1347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Zahajene_dokoncene_ARAD!$BQ$22:$BQ$54</c:f>
              <c:numCache>
                <c:formatCode>yy</c:formatCode>
                <c:ptCount val="33"/>
                <c:pt idx="0">
                  <c:v>33238</c:v>
                </c:pt>
                <c:pt idx="1">
                  <c:v>33603</c:v>
                </c:pt>
                <c:pt idx="2">
                  <c:v>33969</c:v>
                </c:pt>
                <c:pt idx="3">
                  <c:v>34334</c:v>
                </c:pt>
                <c:pt idx="4">
                  <c:v>34699</c:v>
                </c:pt>
                <c:pt idx="5">
                  <c:v>35064</c:v>
                </c:pt>
                <c:pt idx="6">
                  <c:v>35430</c:v>
                </c:pt>
                <c:pt idx="7">
                  <c:v>35795</c:v>
                </c:pt>
                <c:pt idx="8">
                  <c:v>36160</c:v>
                </c:pt>
                <c:pt idx="9">
                  <c:v>36525</c:v>
                </c:pt>
                <c:pt idx="10">
                  <c:v>36891</c:v>
                </c:pt>
                <c:pt idx="11">
                  <c:v>37256</c:v>
                </c:pt>
                <c:pt idx="12">
                  <c:v>37621</c:v>
                </c:pt>
                <c:pt idx="13">
                  <c:v>37986</c:v>
                </c:pt>
                <c:pt idx="14">
                  <c:v>38352</c:v>
                </c:pt>
                <c:pt idx="15">
                  <c:v>38717</c:v>
                </c:pt>
                <c:pt idx="16">
                  <c:v>39082</c:v>
                </c:pt>
                <c:pt idx="17">
                  <c:v>39447</c:v>
                </c:pt>
                <c:pt idx="18">
                  <c:v>39813</c:v>
                </c:pt>
                <c:pt idx="19">
                  <c:v>40178</c:v>
                </c:pt>
                <c:pt idx="20">
                  <c:v>40543</c:v>
                </c:pt>
                <c:pt idx="21">
                  <c:v>40908</c:v>
                </c:pt>
                <c:pt idx="22">
                  <c:v>41274</c:v>
                </c:pt>
                <c:pt idx="23">
                  <c:v>41639</c:v>
                </c:pt>
                <c:pt idx="24">
                  <c:v>42004</c:v>
                </c:pt>
                <c:pt idx="25">
                  <c:v>42369</c:v>
                </c:pt>
                <c:pt idx="26">
                  <c:v>42735</c:v>
                </c:pt>
                <c:pt idx="27">
                  <c:v>43100</c:v>
                </c:pt>
                <c:pt idx="28">
                  <c:v>43465</c:v>
                </c:pt>
                <c:pt idx="29">
                  <c:v>43830</c:v>
                </c:pt>
                <c:pt idx="30">
                  <c:v>44196</c:v>
                </c:pt>
                <c:pt idx="31">
                  <c:v>44561</c:v>
                </c:pt>
                <c:pt idx="32">
                  <c:v>44926</c:v>
                </c:pt>
              </c:numCache>
            </c:numRef>
          </c:cat>
          <c:val>
            <c:numRef>
              <c:f>Zahajene_dokoncene_ARAD!$BS$22:$BS$54</c:f>
              <c:numCache>
                <c:formatCode>General</c:formatCode>
                <c:ptCount val="33"/>
                <c:pt idx="0">
                  <c:v>44.6</c:v>
                </c:pt>
                <c:pt idx="1">
                  <c:v>41.7</c:v>
                </c:pt>
                <c:pt idx="2">
                  <c:v>36.4</c:v>
                </c:pt>
                <c:pt idx="3">
                  <c:v>31.51</c:v>
                </c:pt>
                <c:pt idx="4">
                  <c:v>18.16</c:v>
                </c:pt>
                <c:pt idx="5">
                  <c:v>12.66</c:v>
                </c:pt>
                <c:pt idx="6">
                  <c:v>14.48</c:v>
                </c:pt>
                <c:pt idx="7">
                  <c:v>16.760000000000002</c:v>
                </c:pt>
                <c:pt idx="8">
                  <c:v>22.18</c:v>
                </c:pt>
                <c:pt idx="9">
                  <c:v>23.73</c:v>
                </c:pt>
                <c:pt idx="10">
                  <c:v>25.21</c:v>
                </c:pt>
                <c:pt idx="11">
                  <c:v>24.76</c:v>
                </c:pt>
                <c:pt idx="12">
                  <c:v>27.29</c:v>
                </c:pt>
                <c:pt idx="13">
                  <c:v>27.13</c:v>
                </c:pt>
                <c:pt idx="14">
                  <c:v>32.270000000000003</c:v>
                </c:pt>
                <c:pt idx="15">
                  <c:v>32.86</c:v>
                </c:pt>
                <c:pt idx="16">
                  <c:v>30.19</c:v>
                </c:pt>
                <c:pt idx="17">
                  <c:v>41.65</c:v>
                </c:pt>
                <c:pt idx="18">
                  <c:v>38.380000000000003</c:v>
                </c:pt>
                <c:pt idx="19">
                  <c:v>38.47</c:v>
                </c:pt>
                <c:pt idx="20">
                  <c:v>36.44</c:v>
                </c:pt>
                <c:pt idx="21">
                  <c:v>29.47</c:v>
                </c:pt>
                <c:pt idx="22">
                  <c:v>29.47</c:v>
                </c:pt>
                <c:pt idx="23">
                  <c:v>25.24</c:v>
                </c:pt>
                <c:pt idx="24">
                  <c:v>23.95</c:v>
                </c:pt>
                <c:pt idx="25">
                  <c:v>25.09</c:v>
                </c:pt>
                <c:pt idx="26">
                  <c:v>27.32</c:v>
                </c:pt>
                <c:pt idx="27">
                  <c:v>28.57</c:v>
                </c:pt>
                <c:pt idx="28">
                  <c:v>33.85</c:v>
                </c:pt>
                <c:pt idx="29">
                  <c:v>36.409999999999997</c:v>
                </c:pt>
                <c:pt idx="30">
                  <c:v>34.409999999999997</c:v>
                </c:pt>
                <c:pt idx="31">
                  <c:v>34.58</c:v>
                </c:pt>
                <c:pt idx="32">
                  <c:v>39.46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DD-4F4E-97EC-953AEA134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1237054784"/>
        <c:axId val="1237059776"/>
      </c:barChart>
      <c:lineChart>
        <c:grouping val="standard"/>
        <c:varyColors val="0"/>
        <c:ser>
          <c:idx val="2"/>
          <c:order val="2"/>
          <c:tx>
            <c:strRef>
              <c:f>Zahajene_dokoncene_ARAD!$BT$21</c:f>
              <c:strCache>
                <c:ptCount val="1"/>
                <c:pt idx="0">
                  <c:v>Zah. (průměr 2006-08)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Zahajene_dokoncene_ARAD!$BQ$22:$BQ$54</c:f>
              <c:numCache>
                <c:formatCode>yy</c:formatCode>
                <c:ptCount val="33"/>
                <c:pt idx="0">
                  <c:v>33238</c:v>
                </c:pt>
                <c:pt idx="1">
                  <c:v>33603</c:v>
                </c:pt>
                <c:pt idx="2">
                  <c:v>33969</c:v>
                </c:pt>
                <c:pt idx="3">
                  <c:v>34334</c:v>
                </c:pt>
                <c:pt idx="4">
                  <c:v>34699</c:v>
                </c:pt>
                <c:pt idx="5">
                  <c:v>35064</c:v>
                </c:pt>
                <c:pt idx="6">
                  <c:v>35430</c:v>
                </c:pt>
                <c:pt idx="7">
                  <c:v>35795</c:v>
                </c:pt>
                <c:pt idx="8">
                  <c:v>36160</c:v>
                </c:pt>
                <c:pt idx="9">
                  <c:v>36525</c:v>
                </c:pt>
                <c:pt idx="10">
                  <c:v>36891</c:v>
                </c:pt>
                <c:pt idx="11">
                  <c:v>37256</c:v>
                </c:pt>
                <c:pt idx="12">
                  <c:v>37621</c:v>
                </c:pt>
                <c:pt idx="13">
                  <c:v>37986</c:v>
                </c:pt>
                <c:pt idx="14">
                  <c:v>38352</c:v>
                </c:pt>
                <c:pt idx="15">
                  <c:v>38717</c:v>
                </c:pt>
                <c:pt idx="16">
                  <c:v>39082</c:v>
                </c:pt>
                <c:pt idx="17">
                  <c:v>39447</c:v>
                </c:pt>
                <c:pt idx="18">
                  <c:v>39813</c:v>
                </c:pt>
                <c:pt idx="19">
                  <c:v>40178</c:v>
                </c:pt>
                <c:pt idx="20">
                  <c:v>40543</c:v>
                </c:pt>
                <c:pt idx="21">
                  <c:v>40908</c:v>
                </c:pt>
                <c:pt idx="22">
                  <c:v>41274</c:v>
                </c:pt>
                <c:pt idx="23">
                  <c:v>41639</c:v>
                </c:pt>
                <c:pt idx="24">
                  <c:v>42004</c:v>
                </c:pt>
                <c:pt idx="25">
                  <c:v>42369</c:v>
                </c:pt>
                <c:pt idx="26">
                  <c:v>42735</c:v>
                </c:pt>
                <c:pt idx="27">
                  <c:v>43100</c:v>
                </c:pt>
                <c:pt idx="28">
                  <c:v>43465</c:v>
                </c:pt>
                <c:pt idx="29">
                  <c:v>43830</c:v>
                </c:pt>
                <c:pt idx="30">
                  <c:v>44196</c:v>
                </c:pt>
                <c:pt idx="31">
                  <c:v>44561</c:v>
                </c:pt>
                <c:pt idx="32">
                  <c:v>44926</c:v>
                </c:pt>
              </c:numCache>
            </c:numRef>
          </c:cat>
          <c:val>
            <c:numRef>
              <c:f>Zahajene_dokoncene_ARAD!$BT$22:$BT$54</c:f>
              <c:numCache>
                <c:formatCode>General</c:formatCode>
                <c:ptCount val="33"/>
                <c:pt idx="18">
                  <c:v>43.693333333333328</c:v>
                </c:pt>
                <c:pt idx="19">
                  <c:v>43.693333333333328</c:v>
                </c:pt>
                <c:pt idx="20">
                  <c:v>43.693333333333328</c:v>
                </c:pt>
                <c:pt idx="21">
                  <c:v>43.693333333333328</c:v>
                </c:pt>
                <c:pt idx="22">
                  <c:v>43.693333333333328</c:v>
                </c:pt>
                <c:pt idx="23">
                  <c:v>43.693333333333328</c:v>
                </c:pt>
                <c:pt idx="24">
                  <c:v>43.693333333333328</c:v>
                </c:pt>
                <c:pt idx="25">
                  <c:v>43.693333333333328</c:v>
                </c:pt>
                <c:pt idx="26">
                  <c:v>43.693333333333328</c:v>
                </c:pt>
                <c:pt idx="27">
                  <c:v>43.693333333333328</c:v>
                </c:pt>
                <c:pt idx="28">
                  <c:v>43.693333333333328</c:v>
                </c:pt>
                <c:pt idx="29">
                  <c:v>43.693333333333328</c:v>
                </c:pt>
                <c:pt idx="30">
                  <c:v>43.693333333333328</c:v>
                </c:pt>
                <c:pt idx="31">
                  <c:v>43.693333333333328</c:v>
                </c:pt>
                <c:pt idx="32">
                  <c:v>43.693333333333328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7DD-4F4E-97EC-953AEA1347AC}"/>
            </c:ext>
          </c:extLst>
        </c:ser>
        <c:ser>
          <c:idx val="3"/>
          <c:order val="3"/>
          <c:tx>
            <c:strRef>
              <c:f>Zahajene_dokoncene_ARAD!$BU$21</c:f>
              <c:strCache>
                <c:ptCount val="1"/>
                <c:pt idx="0">
                  <c:v>Dok. (průměr 2007-09)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Zahajene_dokoncene_ARAD!$BQ$22:$BQ$54</c:f>
              <c:numCache>
                <c:formatCode>yy</c:formatCode>
                <c:ptCount val="33"/>
                <c:pt idx="0">
                  <c:v>33238</c:v>
                </c:pt>
                <c:pt idx="1">
                  <c:v>33603</c:v>
                </c:pt>
                <c:pt idx="2">
                  <c:v>33969</c:v>
                </c:pt>
                <c:pt idx="3">
                  <c:v>34334</c:v>
                </c:pt>
                <c:pt idx="4">
                  <c:v>34699</c:v>
                </c:pt>
                <c:pt idx="5">
                  <c:v>35064</c:v>
                </c:pt>
                <c:pt idx="6">
                  <c:v>35430</c:v>
                </c:pt>
                <c:pt idx="7">
                  <c:v>35795</c:v>
                </c:pt>
                <c:pt idx="8">
                  <c:v>36160</c:v>
                </c:pt>
                <c:pt idx="9">
                  <c:v>36525</c:v>
                </c:pt>
                <c:pt idx="10">
                  <c:v>36891</c:v>
                </c:pt>
                <c:pt idx="11">
                  <c:v>37256</c:v>
                </c:pt>
                <c:pt idx="12">
                  <c:v>37621</c:v>
                </c:pt>
                <c:pt idx="13">
                  <c:v>37986</c:v>
                </c:pt>
                <c:pt idx="14">
                  <c:v>38352</c:v>
                </c:pt>
                <c:pt idx="15">
                  <c:v>38717</c:v>
                </c:pt>
                <c:pt idx="16">
                  <c:v>39082</c:v>
                </c:pt>
                <c:pt idx="17">
                  <c:v>39447</c:v>
                </c:pt>
                <c:pt idx="18">
                  <c:v>39813</c:v>
                </c:pt>
                <c:pt idx="19">
                  <c:v>40178</c:v>
                </c:pt>
                <c:pt idx="20">
                  <c:v>40543</c:v>
                </c:pt>
                <c:pt idx="21">
                  <c:v>40908</c:v>
                </c:pt>
                <c:pt idx="22">
                  <c:v>41274</c:v>
                </c:pt>
                <c:pt idx="23">
                  <c:v>41639</c:v>
                </c:pt>
                <c:pt idx="24">
                  <c:v>42004</c:v>
                </c:pt>
                <c:pt idx="25">
                  <c:v>42369</c:v>
                </c:pt>
                <c:pt idx="26">
                  <c:v>42735</c:v>
                </c:pt>
                <c:pt idx="27">
                  <c:v>43100</c:v>
                </c:pt>
                <c:pt idx="28">
                  <c:v>43465</c:v>
                </c:pt>
                <c:pt idx="29">
                  <c:v>43830</c:v>
                </c:pt>
                <c:pt idx="30">
                  <c:v>44196</c:v>
                </c:pt>
                <c:pt idx="31">
                  <c:v>44561</c:v>
                </c:pt>
                <c:pt idx="32">
                  <c:v>44926</c:v>
                </c:pt>
              </c:numCache>
            </c:numRef>
          </c:cat>
          <c:val>
            <c:numRef>
              <c:f>Zahajene_dokoncene_ARAD!$BU$22:$BU$54</c:f>
              <c:numCache>
                <c:formatCode>General</c:formatCode>
                <c:ptCount val="33"/>
                <c:pt idx="18">
                  <c:v>39.5</c:v>
                </c:pt>
                <c:pt idx="19">
                  <c:v>39.5</c:v>
                </c:pt>
                <c:pt idx="20">
                  <c:v>39.5</c:v>
                </c:pt>
                <c:pt idx="21">
                  <c:v>39.5</c:v>
                </c:pt>
                <c:pt idx="22">
                  <c:v>39.5</c:v>
                </c:pt>
                <c:pt idx="23">
                  <c:v>39.5</c:v>
                </c:pt>
                <c:pt idx="24">
                  <c:v>39.5</c:v>
                </c:pt>
                <c:pt idx="25">
                  <c:v>39.5</c:v>
                </c:pt>
                <c:pt idx="26">
                  <c:v>39.5</c:v>
                </c:pt>
                <c:pt idx="27">
                  <c:v>39.5</c:v>
                </c:pt>
                <c:pt idx="28">
                  <c:v>39.5</c:v>
                </c:pt>
                <c:pt idx="29">
                  <c:v>39.5</c:v>
                </c:pt>
                <c:pt idx="30">
                  <c:v>39.5</c:v>
                </c:pt>
                <c:pt idx="31">
                  <c:v>39.5</c:v>
                </c:pt>
                <c:pt idx="32">
                  <c:v>39.5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7DD-4F4E-97EC-953AEA134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7054784"/>
        <c:axId val="1237059776"/>
      </c:lineChart>
      <c:dateAx>
        <c:axId val="1237054784"/>
        <c:scaling>
          <c:orientation val="minMax"/>
        </c:scaling>
        <c:delete val="0"/>
        <c:axPos val="b"/>
        <c:numFmt formatCode="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237059776"/>
        <c:crosses val="autoZero"/>
        <c:auto val="1"/>
        <c:lblOffset val="100"/>
        <c:baseTimeUnit val="years"/>
      </c:dateAx>
      <c:valAx>
        <c:axId val="123705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123705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306881454344411E-2"/>
          <c:y val="0.86116439393939392"/>
          <c:w val="0.92823752126476433"/>
          <c:h val="0.1027020202020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bg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790485105445734E-2"/>
          <c:y val="4.1633370884478903E-2"/>
          <c:w val="0.87325147293651217"/>
          <c:h val="0.72755694444444441"/>
        </c:manualLayout>
      </c:layout>
      <c:lineChart>
        <c:grouping val="standard"/>
        <c:varyColors val="0"/>
        <c:ser>
          <c:idx val="0"/>
          <c:order val="0"/>
          <c:tx>
            <c:strRef>
              <c:f>NPL!$AO$2</c:f>
              <c:strCache>
                <c:ptCount val="1"/>
                <c:pt idx="0">
                  <c:v>Obyvatelstvo celkem</c:v>
                </c:pt>
              </c:strCache>
            </c:strRef>
          </c:tx>
          <c:spPr>
            <a:ln w="25400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NPL!$AN$4:$AN$244</c:f>
              <c:numCache>
                <c:formatCode>mm/yy</c:formatCode>
                <c:ptCount val="241"/>
                <c:pt idx="0">
                  <c:v>44926</c:v>
                </c:pt>
                <c:pt idx="1">
                  <c:v>44895</c:v>
                </c:pt>
                <c:pt idx="2">
                  <c:v>44865</c:v>
                </c:pt>
                <c:pt idx="3">
                  <c:v>44834</c:v>
                </c:pt>
                <c:pt idx="4">
                  <c:v>44804</c:v>
                </c:pt>
                <c:pt idx="5">
                  <c:v>44773</c:v>
                </c:pt>
                <c:pt idx="6">
                  <c:v>44742</c:v>
                </c:pt>
                <c:pt idx="7">
                  <c:v>44712</c:v>
                </c:pt>
                <c:pt idx="8">
                  <c:v>44681</c:v>
                </c:pt>
                <c:pt idx="9">
                  <c:v>44651</c:v>
                </c:pt>
                <c:pt idx="10">
                  <c:v>44620</c:v>
                </c:pt>
                <c:pt idx="11">
                  <c:v>44592</c:v>
                </c:pt>
                <c:pt idx="12">
                  <c:v>44561</c:v>
                </c:pt>
                <c:pt idx="13">
                  <c:v>44530</c:v>
                </c:pt>
                <c:pt idx="14">
                  <c:v>44500</c:v>
                </c:pt>
                <c:pt idx="15">
                  <c:v>44469</c:v>
                </c:pt>
                <c:pt idx="16">
                  <c:v>44439</c:v>
                </c:pt>
                <c:pt idx="17">
                  <c:v>44408</c:v>
                </c:pt>
                <c:pt idx="18">
                  <c:v>44377</c:v>
                </c:pt>
                <c:pt idx="19">
                  <c:v>44347</c:v>
                </c:pt>
                <c:pt idx="20">
                  <c:v>44316</c:v>
                </c:pt>
                <c:pt idx="21">
                  <c:v>44286</c:v>
                </c:pt>
                <c:pt idx="22">
                  <c:v>44255</c:v>
                </c:pt>
                <c:pt idx="23">
                  <c:v>44227</c:v>
                </c:pt>
                <c:pt idx="24">
                  <c:v>44196</c:v>
                </c:pt>
                <c:pt idx="25">
                  <c:v>44165</c:v>
                </c:pt>
                <c:pt idx="26">
                  <c:v>44135</c:v>
                </c:pt>
                <c:pt idx="27">
                  <c:v>44104</c:v>
                </c:pt>
                <c:pt idx="28">
                  <c:v>44074</c:v>
                </c:pt>
                <c:pt idx="29">
                  <c:v>44043</c:v>
                </c:pt>
                <c:pt idx="30">
                  <c:v>44012</c:v>
                </c:pt>
                <c:pt idx="31">
                  <c:v>43982</c:v>
                </c:pt>
                <c:pt idx="32">
                  <c:v>43951</c:v>
                </c:pt>
                <c:pt idx="33">
                  <c:v>43921</c:v>
                </c:pt>
                <c:pt idx="34">
                  <c:v>43890</c:v>
                </c:pt>
                <c:pt idx="35">
                  <c:v>43861</c:v>
                </c:pt>
                <c:pt idx="36">
                  <c:v>43830</c:v>
                </c:pt>
                <c:pt idx="37">
                  <c:v>43799</c:v>
                </c:pt>
                <c:pt idx="38">
                  <c:v>43769</c:v>
                </c:pt>
                <c:pt idx="39">
                  <c:v>43738</c:v>
                </c:pt>
                <c:pt idx="40">
                  <c:v>43708</c:v>
                </c:pt>
                <c:pt idx="41">
                  <c:v>43677</c:v>
                </c:pt>
                <c:pt idx="42">
                  <c:v>43646</c:v>
                </c:pt>
                <c:pt idx="43">
                  <c:v>43616</c:v>
                </c:pt>
                <c:pt idx="44">
                  <c:v>43585</c:v>
                </c:pt>
                <c:pt idx="45">
                  <c:v>43555</c:v>
                </c:pt>
                <c:pt idx="46">
                  <c:v>43524</c:v>
                </c:pt>
                <c:pt idx="47">
                  <c:v>43496</c:v>
                </c:pt>
                <c:pt idx="48">
                  <c:v>43465</c:v>
                </c:pt>
                <c:pt idx="49">
                  <c:v>43434</c:v>
                </c:pt>
                <c:pt idx="50">
                  <c:v>43404</c:v>
                </c:pt>
                <c:pt idx="51">
                  <c:v>43373</c:v>
                </c:pt>
                <c:pt idx="52">
                  <c:v>43343</c:v>
                </c:pt>
                <c:pt idx="53">
                  <c:v>43312</c:v>
                </c:pt>
                <c:pt idx="54">
                  <c:v>43281</c:v>
                </c:pt>
                <c:pt idx="55">
                  <c:v>43251</c:v>
                </c:pt>
                <c:pt idx="56">
                  <c:v>43220</c:v>
                </c:pt>
                <c:pt idx="57">
                  <c:v>43190</c:v>
                </c:pt>
                <c:pt idx="58">
                  <c:v>43159</c:v>
                </c:pt>
                <c:pt idx="59">
                  <c:v>43131</c:v>
                </c:pt>
                <c:pt idx="60">
                  <c:v>43100</c:v>
                </c:pt>
                <c:pt idx="61">
                  <c:v>43069</c:v>
                </c:pt>
                <c:pt idx="62">
                  <c:v>43039</c:v>
                </c:pt>
                <c:pt idx="63">
                  <c:v>43008</c:v>
                </c:pt>
                <c:pt idx="64">
                  <c:v>42978</c:v>
                </c:pt>
                <c:pt idx="65">
                  <c:v>42947</c:v>
                </c:pt>
                <c:pt idx="66">
                  <c:v>42916</c:v>
                </c:pt>
                <c:pt idx="67">
                  <c:v>42886</c:v>
                </c:pt>
                <c:pt idx="68">
                  <c:v>42855</c:v>
                </c:pt>
                <c:pt idx="69">
                  <c:v>42825</c:v>
                </c:pt>
                <c:pt idx="70">
                  <c:v>42794</c:v>
                </c:pt>
                <c:pt idx="71">
                  <c:v>42766</c:v>
                </c:pt>
                <c:pt idx="72">
                  <c:v>42735</c:v>
                </c:pt>
                <c:pt idx="73">
                  <c:v>42704</c:v>
                </c:pt>
                <c:pt idx="74">
                  <c:v>42674</c:v>
                </c:pt>
                <c:pt idx="75">
                  <c:v>42643</c:v>
                </c:pt>
                <c:pt idx="76">
                  <c:v>42613</c:v>
                </c:pt>
                <c:pt idx="77">
                  <c:v>42582</c:v>
                </c:pt>
                <c:pt idx="78">
                  <c:v>42551</c:v>
                </c:pt>
                <c:pt idx="79">
                  <c:v>42521</c:v>
                </c:pt>
                <c:pt idx="80">
                  <c:v>42490</c:v>
                </c:pt>
                <c:pt idx="81">
                  <c:v>42460</c:v>
                </c:pt>
                <c:pt idx="82">
                  <c:v>42429</c:v>
                </c:pt>
                <c:pt idx="83">
                  <c:v>42400</c:v>
                </c:pt>
                <c:pt idx="84">
                  <c:v>42369</c:v>
                </c:pt>
                <c:pt idx="85">
                  <c:v>42338</c:v>
                </c:pt>
                <c:pt idx="86">
                  <c:v>42308</c:v>
                </c:pt>
                <c:pt idx="87">
                  <c:v>42277</c:v>
                </c:pt>
                <c:pt idx="88">
                  <c:v>42247</c:v>
                </c:pt>
                <c:pt idx="89">
                  <c:v>42216</c:v>
                </c:pt>
                <c:pt idx="90">
                  <c:v>42185</c:v>
                </c:pt>
                <c:pt idx="91">
                  <c:v>42155</c:v>
                </c:pt>
                <c:pt idx="92">
                  <c:v>42124</c:v>
                </c:pt>
                <c:pt idx="93">
                  <c:v>42094</c:v>
                </c:pt>
                <c:pt idx="94">
                  <c:v>42063</c:v>
                </c:pt>
                <c:pt idx="95">
                  <c:v>42035</c:v>
                </c:pt>
                <c:pt idx="96">
                  <c:v>42004</c:v>
                </c:pt>
                <c:pt idx="97">
                  <c:v>41973</c:v>
                </c:pt>
                <c:pt idx="98">
                  <c:v>41943</c:v>
                </c:pt>
                <c:pt idx="99">
                  <c:v>41912</c:v>
                </c:pt>
                <c:pt idx="100">
                  <c:v>41882</c:v>
                </c:pt>
                <c:pt idx="101">
                  <c:v>41851</c:v>
                </c:pt>
                <c:pt idx="102">
                  <c:v>41820</c:v>
                </c:pt>
                <c:pt idx="103">
                  <c:v>41790</c:v>
                </c:pt>
                <c:pt idx="104">
                  <c:v>41759</c:v>
                </c:pt>
                <c:pt idx="105">
                  <c:v>41729</c:v>
                </c:pt>
                <c:pt idx="106">
                  <c:v>41698</c:v>
                </c:pt>
                <c:pt idx="107">
                  <c:v>41670</c:v>
                </c:pt>
                <c:pt idx="108">
                  <c:v>41639</c:v>
                </c:pt>
                <c:pt idx="109">
                  <c:v>41608</c:v>
                </c:pt>
                <c:pt idx="110">
                  <c:v>41578</c:v>
                </c:pt>
                <c:pt idx="111">
                  <c:v>41547</c:v>
                </c:pt>
                <c:pt idx="112">
                  <c:v>41517</c:v>
                </c:pt>
                <c:pt idx="113">
                  <c:v>41486</c:v>
                </c:pt>
                <c:pt idx="114">
                  <c:v>41455</c:v>
                </c:pt>
                <c:pt idx="115">
                  <c:v>41425</c:v>
                </c:pt>
                <c:pt idx="116">
                  <c:v>41394</c:v>
                </c:pt>
                <c:pt idx="117">
                  <c:v>41364</c:v>
                </c:pt>
                <c:pt idx="118">
                  <c:v>41333</c:v>
                </c:pt>
                <c:pt idx="119">
                  <c:v>41305</c:v>
                </c:pt>
                <c:pt idx="120">
                  <c:v>41274</c:v>
                </c:pt>
                <c:pt idx="121">
                  <c:v>41243</c:v>
                </c:pt>
                <c:pt idx="122">
                  <c:v>41213</c:v>
                </c:pt>
                <c:pt idx="123">
                  <c:v>41182</c:v>
                </c:pt>
                <c:pt idx="124">
                  <c:v>41152</c:v>
                </c:pt>
                <c:pt idx="125">
                  <c:v>41121</c:v>
                </c:pt>
                <c:pt idx="126">
                  <c:v>41090</c:v>
                </c:pt>
                <c:pt idx="127">
                  <c:v>41060</c:v>
                </c:pt>
                <c:pt idx="128">
                  <c:v>41029</c:v>
                </c:pt>
                <c:pt idx="129">
                  <c:v>40999</c:v>
                </c:pt>
                <c:pt idx="130">
                  <c:v>40968</c:v>
                </c:pt>
                <c:pt idx="131">
                  <c:v>40939</c:v>
                </c:pt>
                <c:pt idx="132">
                  <c:v>40908</c:v>
                </c:pt>
                <c:pt idx="133">
                  <c:v>40877</c:v>
                </c:pt>
                <c:pt idx="134">
                  <c:v>40847</c:v>
                </c:pt>
                <c:pt idx="135">
                  <c:v>40816</c:v>
                </c:pt>
                <c:pt idx="136">
                  <c:v>40786</c:v>
                </c:pt>
                <c:pt idx="137">
                  <c:v>40755</c:v>
                </c:pt>
                <c:pt idx="138">
                  <c:v>40724</c:v>
                </c:pt>
                <c:pt idx="139">
                  <c:v>40694</c:v>
                </c:pt>
                <c:pt idx="140">
                  <c:v>40663</c:v>
                </c:pt>
                <c:pt idx="141">
                  <c:v>40633</c:v>
                </c:pt>
                <c:pt idx="142">
                  <c:v>40602</c:v>
                </c:pt>
                <c:pt idx="143">
                  <c:v>40574</c:v>
                </c:pt>
                <c:pt idx="144">
                  <c:v>40543</c:v>
                </c:pt>
                <c:pt idx="145">
                  <c:v>40512</c:v>
                </c:pt>
                <c:pt idx="146">
                  <c:v>40482</c:v>
                </c:pt>
                <c:pt idx="147">
                  <c:v>40451</c:v>
                </c:pt>
                <c:pt idx="148">
                  <c:v>40421</c:v>
                </c:pt>
                <c:pt idx="149">
                  <c:v>40390</c:v>
                </c:pt>
                <c:pt idx="150">
                  <c:v>40359</c:v>
                </c:pt>
                <c:pt idx="151">
                  <c:v>40329</c:v>
                </c:pt>
                <c:pt idx="152">
                  <c:v>40298</c:v>
                </c:pt>
                <c:pt idx="153">
                  <c:v>40268</c:v>
                </c:pt>
                <c:pt idx="154">
                  <c:v>40237</c:v>
                </c:pt>
                <c:pt idx="155">
                  <c:v>40209</c:v>
                </c:pt>
                <c:pt idx="156">
                  <c:v>40178</c:v>
                </c:pt>
                <c:pt idx="157">
                  <c:v>40147</c:v>
                </c:pt>
                <c:pt idx="158">
                  <c:v>40117</c:v>
                </c:pt>
                <c:pt idx="159">
                  <c:v>40086</c:v>
                </c:pt>
                <c:pt idx="160">
                  <c:v>40056</c:v>
                </c:pt>
                <c:pt idx="161">
                  <c:v>40025</c:v>
                </c:pt>
                <c:pt idx="162">
                  <c:v>39994</c:v>
                </c:pt>
                <c:pt idx="163">
                  <c:v>39964</c:v>
                </c:pt>
                <c:pt idx="164">
                  <c:v>39933</c:v>
                </c:pt>
                <c:pt idx="165">
                  <c:v>39903</c:v>
                </c:pt>
                <c:pt idx="166">
                  <c:v>39872</c:v>
                </c:pt>
                <c:pt idx="167">
                  <c:v>39844</c:v>
                </c:pt>
                <c:pt idx="168">
                  <c:v>39813</c:v>
                </c:pt>
                <c:pt idx="169">
                  <c:v>39782</c:v>
                </c:pt>
                <c:pt idx="170">
                  <c:v>39752</c:v>
                </c:pt>
                <c:pt idx="171">
                  <c:v>39721</c:v>
                </c:pt>
                <c:pt idx="172">
                  <c:v>39691</c:v>
                </c:pt>
                <c:pt idx="173">
                  <c:v>39660</c:v>
                </c:pt>
                <c:pt idx="174">
                  <c:v>39629</c:v>
                </c:pt>
                <c:pt idx="175">
                  <c:v>39599</c:v>
                </c:pt>
                <c:pt idx="176">
                  <c:v>39568</c:v>
                </c:pt>
                <c:pt idx="177">
                  <c:v>39538</c:v>
                </c:pt>
                <c:pt idx="178">
                  <c:v>39507</c:v>
                </c:pt>
                <c:pt idx="179">
                  <c:v>39478</c:v>
                </c:pt>
                <c:pt idx="180">
                  <c:v>39447</c:v>
                </c:pt>
                <c:pt idx="181">
                  <c:v>39416</c:v>
                </c:pt>
                <c:pt idx="182">
                  <c:v>39386</c:v>
                </c:pt>
                <c:pt idx="183">
                  <c:v>39355</c:v>
                </c:pt>
                <c:pt idx="184">
                  <c:v>39325</c:v>
                </c:pt>
                <c:pt idx="185">
                  <c:v>39294</c:v>
                </c:pt>
                <c:pt idx="186">
                  <c:v>39263</c:v>
                </c:pt>
                <c:pt idx="187">
                  <c:v>39233</c:v>
                </c:pt>
                <c:pt idx="188">
                  <c:v>39202</c:v>
                </c:pt>
                <c:pt idx="189">
                  <c:v>39172</c:v>
                </c:pt>
                <c:pt idx="190">
                  <c:v>39141</c:v>
                </c:pt>
                <c:pt idx="191">
                  <c:v>39113</c:v>
                </c:pt>
                <c:pt idx="192">
                  <c:v>39082</c:v>
                </c:pt>
                <c:pt idx="193">
                  <c:v>39051</c:v>
                </c:pt>
                <c:pt idx="194">
                  <c:v>39021</c:v>
                </c:pt>
                <c:pt idx="195">
                  <c:v>38990</c:v>
                </c:pt>
                <c:pt idx="196">
                  <c:v>38960</c:v>
                </c:pt>
                <c:pt idx="197">
                  <c:v>38929</c:v>
                </c:pt>
                <c:pt idx="198">
                  <c:v>38898</c:v>
                </c:pt>
                <c:pt idx="199">
                  <c:v>38868</c:v>
                </c:pt>
                <c:pt idx="200">
                  <c:v>38837</c:v>
                </c:pt>
                <c:pt idx="201">
                  <c:v>38807</c:v>
                </c:pt>
                <c:pt idx="202">
                  <c:v>38776</c:v>
                </c:pt>
                <c:pt idx="203">
                  <c:v>38748</c:v>
                </c:pt>
                <c:pt idx="204">
                  <c:v>38717</c:v>
                </c:pt>
                <c:pt idx="205">
                  <c:v>38686</c:v>
                </c:pt>
                <c:pt idx="206">
                  <c:v>38656</c:v>
                </c:pt>
                <c:pt idx="207">
                  <c:v>38625</c:v>
                </c:pt>
                <c:pt idx="208">
                  <c:v>38595</c:v>
                </c:pt>
                <c:pt idx="209">
                  <c:v>38564</c:v>
                </c:pt>
                <c:pt idx="210">
                  <c:v>38533</c:v>
                </c:pt>
                <c:pt idx="211">
                  <c:v>38503</c:v>
                </c:pt>
                <c:pt idx="212">
                  <c:v>38472</c:v>
                </c:pt>
                <c:pt idx="213">
                  <c:v>38442</c:v>
                </c:pt>
                <c:pt idx="214">
                  <c:v>38411</c:v>
                </c:pt>
                <c:pt idx="215">
                  <c:v>38383</c:v>
                </c:pt>
                <c:pt idx="216">
                  <c:v>38352</c:v>
                </c:pt>
                <c:pt idx="217">
                  <c:v>38321</c:v>
                </c:pt>
                <c:pt idx="218">
                  <c:v>38291</c:v>
                </c:pt>
                <c:pt idx="219">
                  <c:v>38260</c:v>
                </c:pt>
                <c:pt idx="220">
                  <c:v>38230</c:v>
                </c:pt>
                <c:pt idx="221">
                  <c:v>38199</c:v>
                </c:pt>
                <c:pt idx="222">
                  <c:v>38168</c:v>
                </c:pt>
                <c:pt idx="223">
                  <c:v>38138</c:v>
                </c:pt>
                <c:pt idx="224">
                  <c:v>38107</c:v>
                </c:pt>
                <c:pt idx="225">
                  <c:v>38077</c:v>
                </c:pt>
                <c:pt idx="226">
                  <c:v>38046</c:v>
                </c:pt>
                <c:pt idx="227">
                  <c:v>38017</c:v>
                </c:pt>
                <c:pt idx="228">
                  <c:v>37986</c:v>
                </c:pt>
                <c:pt idx="229">
                  <c:v>37955</c:v>
                </c:pt>
                <c:pt idx="230">
                  <c:v>37925</c:v>
                </c:pt>
                <c:pt idx="231">
                  <c:v>37894</c:v>
                </c:pt>
                <c:pt idx="232">
                  <c:v>37864</c:v>
                </c:pt>
                <c:pt idx="233">
                  <c:v>37833</c:v>
                </c:pt>
                <c:pt idx="234">
                  <c:v>37802</c:v>
                </c:pt>
                <c:pt idx="235">
                  <c:v>37772</c:v>
                </c:pt>
                <c:pt idx="236">
                  <c:v>37741</c:v>
                </c:pt>
                <c:pt idx="237">
                  <c:v>37711</c:v>
                </c:pt>
                <c:pt idx="238">
                  <c:v>37680</c:v>
                </c:pt>
                <c:pt idx="239">
                  <c:v>37652</c:v>
                </c:pt>
                <c:pt idx="240">
                  <c:v>37621</c:v>
                </c:pt>
              </c:numCache>
            </c:numRef>
          </c:cat>
          <c:val>
            <c:numRef>
              <c:f>NPL!$AO$4:$AO$244</c:f>
              <c:numCache>
                <c:formatCode>0.0</c:formatCode>
                <c:ptCount val="241"/>
                <c:pt idx="0">
                  <c:v>1.18</c:v>
                </c:pt>
                <c:pt idx="1">
                  <c:v>1.18</c:v>
                </c:pt>
                <c:pt idx="2">
                  <c:v>1.18</c:v>
                </c:pt>
                <c:pt idx="3">
                  <c:v>1.19</c:v>
                </c:pt>
                <c:pt idx="4">
                  <c:v>1.19</c:v>
                </c:pt>
                <c:pt idx="5">
                  <c:v>1.21</c:v>
                </c:pt>
                <c:pt idx="6">
                  <c:v>1.22</c:v>
                </c:pt>
                <c:pt idx="7">
                  <c:v>1.26</c:v>
                </c:pt>
                <c:pt idx="8">
                  <c:v>1.31</c:v>
                </c:pt>
                <c:pt idx="9">
                  <c:v>1.35</c:v>
                </c:pt>
                <c:pt idx="10">
                  <c:v>1.39</c:v>
                </c:pt>
                <c:pt idx="11">
                  <c:v>1.43</c:v>
                </c:pt>
                <c:pt idx="12">
                  <c:v>1.44</c:v>
                </c:pt>
                <c:pt idx="13">
                  <c:v>1.49</c:v>
                </c:pt>
                <c:pt idx="14">
                  <c:v>1.53</c:v>
                </c:pt>
                <c:pt idx="15">
                  <c:v>1.59</c:v>
                </c:pt>
                <c:pt idx="16">
                  <c:v>1.64</c:v>
                </c:pt>
                <c:pt idx="17">
                  <c:v>1.67</c:v>
                </c:pt>
                <c:pt idx="18">
                  <c:v>1.7</c:v>
                </c:pt>
                <c:pt idx="19">
                  <c:v>1.77</c:v>
                </c:pt>
                <c:pt idx="20">
                  <c:v>1.77</c:v>
                </c:pt>
                <c:pt idx="21">
                  <c:v>1.77</c:v>
                </c:pt>
                <c:pt idx="22">
                  <c:v>1.74</c:v>
                </c:pt>
                <c:pt idx="23">
                  <c:v>1.71</c:v>
                </c:pt>
                <c:pt idx="24">
                  <c:v>1.68</c:v>
                </c:pt>
                <c:pt idx="25">
                  <c:v>1.61</c:v>
                </c:pt>
                <c:pt idx="26">
                  <c:v>1.48</c:v>
                </c:pt>
                <c:pt idx="27">
                  <c:v>1.51</c:v>
                </c:pt>
                <c:pt idx="28">
                  <c:v>1.55</c:v>
                </c:pt>
                <c:pt idx="29">
                  <c:v>1.56</c:v>
                </c:pt>
                <c:pt idx="30">
                  <c:v>1.58</c:v>
                </c:pt>
                <c:pt idx="31">
                  <c:v>1.61</c:v>
                </c:pt>
                <c:pt idx="32">
                  <c:v>1.63</c:v>
                </c:pt>
                <c:pt idx="33">
                  <c:v>1.62</c:v>
                </c:pt>
                <c:pt idx="34">
                  <c:v>1.61</c:v>
                </c:pt>
                <c:pt idx="35">
                  <c:v>1.63</c:v>
                </c:pt>
                <c:pt idx="36">
                  <c:v>1.63</c:v>
                </c:pt>
                <c:pt idx="37">
                  <c:v>1.67</c:v>
                </c:pt>
                <c:pt idx="38">
                  <c:v>1.72</c:v>
                </c:pt>
                <c:pt idx="39">
                  <c:v>1.71</c:v>
                </c:pt>
                <c:pt idx="40">
                  <c:v>1.77</c:v>
                </c:pt>
                <c:pt idx="41">
                  <c:v>1.8</c:v>
                </c:pt>
                <c:pt idx="42">
                  <c:v>1.83</c:v>
                </c:pt>
                <c:pt idx="43">
                  <c:v>1.89</c:v>
                </c:pt>
                <c:pt idx="44">
                  <c:v>1.94</c:v>
                </c:pt>
                <c:pt idx="45">
                  <c:v>1.95</c:v>
                </c:pt>
                <c:pt idx="46">
                  <c:v>1.99</c:v>
                </c:pt>
                <c:pt idx="47">
                  <c:v>2.02</c:v>
                </c:pt>
                <c:pt idx="48">
                  <c:v>2.1</c:v>
                </c:pt>
                <c:pt idx="49">
                  <c:v>2.14</c:v>
                </c:pt>
                <c:pt idx="50">
                  <c:v>2.16</c:v>
                </c:pt>
                <c:pt idx="51">
                  <c:v>2.27</c:v>
                </c:pt>
                <c:pt idx="52">
                  <c:v>2.2799999999999998</c:v>
                </c:pt>
                <c:pt idx="53">
                  <c:v>2.2999999999999998</c:v>
                </c:pt>
                <c:pt idx="54">
                  <c:v>2.34</c:v>
                </c:pt>
                <c:pt idx="55">
                  <c:v>2.37</c:v>
                </c:pt>
                <c:pt idx="56">
                  <c:v>2.4300000000000002</c:v>
                </c:pt>
                <c:pt idx="57">
                  <c:v>2.4700000000000002</c:v>
                </c:pt>
                <c:pt idx="58">
                  <c:v>2.56</c:v>
                </c:pt>
                <c:pt idx="59">
                  <c:v>2.59</c:v>
                </c:pt>
                <c:pt idx="60">
                  <c:v>2.46</c:v>
                </c:pt>
                <c:pt idx="61">
                  <c:v>2.3199999999999998</c:v>
                </c:pt>
                <c:pt idx="62">
                  <c:v>2.39</c:v>
                </c:pt>
                <c:pt idx="63">
                  <c:v>2.4300000000000002</c:v>
                </c:pt>
                <c:pt idx="64">
                  <c:v>2.62</c:v>
                </c:pt>
                <c:pt idx="65">
                  <c:v>2.67</c:v>
                </c:pt>
                <c:pt idx="66">
                  <c:v>2.69</c:v>
                </c:pt>
                <c:pt idx="67">
                  <c:v>2.79</c:v>
                </c:pt>
                <c:pt idx="68">
                  <c:v>2.84</c:v>
                </c:pt>
                <c:pt idx="69">
                  <c:v>2.89</c:v>
                </c:pt>
                <c:pt idx="70">
                  <c:v>3.09</c:v>
                </c:pt>
                <c:pt idx="71">
                  <c:v>3.11</c:v>
                </c:pt>
                <c:pt idx="72">
                  <c:v>3.17</c:v>
                </c:pt>
                <c:pt idx="73">
                  <c:v>3.22</c:v>
                </c:pt>
                <c:pt idx="74">
                  <c:v>3.27</c:v>
                </c:pt>
                <c:pt idx="75">
                  <c:v>3.32</c:v>
                </c:pt>
                <c:pt idx="76">
                  <c:v>3.41</c:v>
                </c:pt>
                <c:pt idx="77">
                  <c:v>3.5</c:v>
                </c:pt>
                <c:pt idx="78">
                  <c:v>3.56</c:v>
                </c:pt>
                <c:pt idx="79">
                  <c:v>3.65</c:v>
                </c:pt>
                <c:pt idx="80">
                  <c:v>3.71</c:v>
                </c:pt>
                <c:pt idx="81">
                  <c:v>3.76</c:v>
                </c:pt>
                <c:pt idx="82">
                  <c:v>4.07</c:v>
                </c:pt>
                <c:pt idx="83">
                  <c:v>4.0199999999999996</c:v>
                </c:pt>
                <c:pt idx="84">
                  <c:v>4.04</c:v>
                </c:pt>
                <c:pt idx="85">
                  <c:v>4.16</c:v>
                </c:pt>
                <c:pt idx="86">
                  <c:v>4.34</c:v>
                </c:pt>
                <c:pt idx="87">
                  <c:v>4.43</c:v>
                </c:pt>
                <c:pt idx="88">
                  <c:v>4.51</c:v>
                </c:pt>
                <c:pt idx="89">
                  <c:v>4.57</c:v>
                </c:pt>
                <c:pt idx="90">
                  <c:v>4.63</c:v>
                </c:pt>
                <c:pt idx="91">
                  <c:v>4.41</c:v>
                </c:pt>
                <c:pt idx="92">
                  <c:v>4.53</c:v>
                </c:pt>
                <c:pt idx="93">
                  <c:v>4.58</c:v>
                </c:pt>
                <c:pt idx="94">
                  <c:v>4.67</c:v>
                </c:pt>
                <c:pt idx="95">
                  <c:v>4.7</c:v>
                </c:pt>
                <c:pt idx="96">
                  <c:v>4.7</c:v>
                </c:pt>
                <c:pt idx="97">
                  <c:v>4.71</c:v>
                </c:pt>
                <c:pt idx="98">
                  <c:v>4.7699999999999996</c:v>
                </c:pt>
                <c:pt idx="99">
                  <c:v>4.8099999999999996</c:v>
                </c:pt>
                <c:pt idx="100">
                  <c:v>4.8099999999999996</c:v>
                </c:pt>
                <c:pt idx="101">
                  <c:v>4.79</c:v>
                </c:pt>
                <c:pt idx="102">
                  <c:v>4.84</c:v>
                </c:pt>
                <c:pt idx="103">
                  <c:v>4.8899999999999997</c:v>
                </c:pt>
                <c:pt idx="104">
                  <c:v>4.8899999999999997</c:v>
                </c:pt>
                <c:pt idx="105">
                  <c:v>4.96</c:v>
                </c:pt>
                <c:pt idx="106">
                  <c:v>4.99</c:v>
                </c:pt>
                <c:pt idx="107">
                  <c:v>4.97</c:v>
                </c:pt>
                <c:pt idx="108">
                  <c:v>4.9800000000000004</c:v>
                </c:pt>
                <c:pt idx="109">
                  <c:v>5.04</c:v>
                </c:pt>
                <c:pt idx="110">
                  <c:v>5.08</c:v>
                </c:pt>
                <c:pt idx="111">
                  <c:v>5.0999999999999996</c:v>
                </c:pt>
                <c:pt idx="112">
                  <c:v>5.1100000000000003</c:v>
                </c:pt>
                <c:pt idx="113">
                  <c:v>5.0999999999999996</c:v>
                </c:pt>
                <c:pt idx="114">
                  <c:v>5.1100000000000003</c:v>
                </c:pt>
                <c:pt idx="115">
                  <c:v>5.22</c:v>
                </c:pt>
                <c:pt idx="116">
                  <c:v>5.2</c:v>
                </c:pt>
                <c:pt idx="117">
                  <c:v>5.2</c:v>
                </c:pt>
                <c:pt idx="118">
                  <c:v>5.14</c:v>
                </c:pt>
                <c:pt idx="119">
                  <c:v>5.07</c:v>
                </c:pt>
                <c:pt idx="120">
                  <c:v>5.14</c:v>
                </c:pt>
                <c:pt idx="121">
                  <c:v>5.15</c:v>
                </c:pt>
                <c:pt idx="122">
                  <c:v>5.21</c:v>
                </c:pt>
                <c:pt idx="123">
                  <c:v>5.18</c:v>
                </c:pt>
                <c:pt idx="124">
                  <c:v>5.17</c:v>
                </c:pt>
                <c:pt idx="125">
                  <c:v>5.17</c:v>
                </c:pt>
                <c:pt idx="126">
                  <c:v>5.18</c:v>
                </c:pt>
                <c:pt idx="127">
                  <c:v>5.17</c:v>
                </c:pt>
                <c:pt idx="128">
                  <c:v>5.07</c:v>
                </c:pt>
                <c:pt idx="129">
                  <c:v>5.03</c:v>
                </c:pt>
                <c:pt idx="130">
                  <c:v>5</c:v>
                </c:pt>
                <c:pt idx="131">
                  <c:v>4.97</c:v>
                </c:pt>
                <c:pt idx="132">
                  <c:v>4.91</c:v>
                </c:pt>
                <c:pt idx="133">
                  <c:v>5.0999999999999996</c:v>
                </c:pt>
                <c:pt idx="134">
                  <c:v>5.19</c:v>
                </c:pt>
                <c:pt idx="135">
                  <c:v>5.26</c:v>
                </c:pt>
                <c:pt idx="136">
                  <c:v>5.25</c:v>
                </c:pt>
                <c:pt idx="137">
                  <c:v>5.24</c:v>
                </c:pt>
                <c:pt idx="138">
                  <c:v>5.21</c:v>
                </c:pt>
                <c:pt idx="139">
                  <c:v>5.23</c:v>
                </c:pt>
                <c:pt idx="140">
                  <c:v>5.26</c:v>
                </c:pt>
                <c:pt idx="141">
                  <c:v>5.22</c:v>
                </c:pt>
                <c:pt idx="142">
                  <c:v>5.21</c:v>
                </c:pt>
                <c:pt idx="143">
                  <c:v>5.15</c:v>
                </c:pt>
                <c:pt idx="144">
                  <c:v>5.03</c:v>
                </c:pt>
                <c:pt idx="145">
                  <c:v>5.18</c:v>
                </c:pt>
                <c:pt idx="146">
                  <c:v>5.12</c:v>
                </c:pt>
                <c:pt idx="147">
                  <c:v>5.0999999999999996</c:v>
                </c:pt>
                <c:pt idx="148">
                  <c:v>4.67</c:v>
                </c:pt>
                <c:pt idx="149">
                  <c:v>4.6100000000000003</c:v>
                </c:pt>
                <c:pt idx="150">
                  <c:v>4.5</c:v>
                </c:pt>
                <c:pt idx="151">
                  <c:v>4.45</c:v>
                </c:pt>
                <c:pt idx="152">
                  <c:v>4.34</c:v>
                </c:pt>
                <c:pt idx="153">
                  <c:v>4.24</c:v>
                </c:pt>
                <c:pt idx="154">
                  <c:v>4.1500000000000004</c:v>
                </c:pt>
                <c:pt idx="155">
                  <c:v>3.98</c:v>
                </c:pt>
                <c:pt idx="156">
                  <c:v>3.79</c:v>
                </c:pt>
                <c:pt idx="157">
                  <c:v>3.75</c:v>
                </c:pt>
                <c:pt idx="158">
                  <c:v>3.77</c:v>
                </c:pt>
                <c:pt idx="159">
                  <c:v>3.64</c:v>
                </c:pt>
                <c:pt idx="160">
                  <c:v>3.56</c:v>
                </c:pt>
                <c:pt idx="161">
                  <c:v>3.42</c:v>
                </c:pt>
                <c:pt idx="162">
                  <c:v>3.26</c:v>
                </c:pt>
                <c:pt idx="163">
                  <c:v>3.21</c:v>
                </c:pt>
                <c:pt idx="164">
                  <c:v>3.07</c:v>
                </c:pt>
                <c:pt idx="165">
                  <c:v>2.97</c:v>
                </c:pt>
                <c:pt idx="166">
                  <c:v>2.89</c:v>
                </c:pt>
                <c:pt idx="167">
                  <c:v>2.82</c:v>
                </c:pt>
                <c:pt idx="168">
                  <c:v>2.72</c:v>
                </c:pt>
                <c:pt idx="169">
                  <c:v>2.7</c:v>
                </c:pt>
                <c:pt idx="170">
                  <c:v>2.64</c:v>
                </c:pt>
                <c:pt idx="171">
                  <c:v>2.63</c:v>
                </c:pt>
                <c:pt idx="172">
                  <c:v>2.62</c:v>
                </c:pt>
                <c:pt idx="173">
                  <c:v>2.58</c:v>
                </c:pt>
                <c:pt idx="174">
                  <c:v>2.59</c:v>
                </c:pt>
                <c:pt idx="175">
                  <c:v>2.6</c:v>
                </c:pt>
                <c:pt idx="176">
                  <c:v>2.73</c:v>
                </c:pt>
                <c:pt idx="177">
                  <c:v>2.85</c:v>
                </c:pt>
                <c:pt idx="178">
                  <c:v>2.84</c:v>
                </c:pt>
                <c:pt idx="179">
                  <c:v>2.8</c:v>
                </c:pt>
                <c:pt idx="180">
                  <c:v>2.74</c:v>
                </c:pt>
                <c:pt idx="181">
                  <c:v>2.79</c:v>
                </c:pt>
                <c:pt idx="182">
                  <c:v>2.81</c:v>
                </c:pt>
                <c:pt idx="183">
                  <c:v>2.95</c:v>
                </c:pt>
                <c:pt idx="184">
                  <c:v>2.83</c:v>
                </c:pt>
                <c:pt idx="185">
                  <c:v>2.82</c:v>
                </c:pt>
                <c:pt idx="186">
                  <c:v>2.8</c:v>
                </c:pt>
                <c:pt idx="187">
                  <c:v>2.84</c:v>
                </c:pt>
                <c:pt idx="188">
                  <c:v>2.91</c:v>
                </c:pt>
                <c:pt idx="189">
                  <c:v>2.93</c:v>
                </c:pt>
                <c:pt idx="190">
                  <c:v>2.97</c:v>
                </c:pt>
                <c:pt idx="191">
                  <c:v>2.9</c:v>
                </c:pt>
                <c:pt idx="192">
                  <c:v>2.88</c:v>
                </c:pt>
                <c:pt idx="193">
                  <c:v>3.11</c:v>
                </c:pt>
                <c:pt idx="194">
                  <c:v>3.24</c:v>
                </c:pt>
                <c:pt idx="195">
                  <c:v>3.18</c:v>
                </c:pt>
                <c:pt idx="196">
                  <c:v>3.19</c:v>
                </c:pt>
                <c:pt idx="197">
                  <c:v>3.24</c:v>
                </c:pt>
                <c:pt idx="198">
                  <c:v>3.22</c:v>
                </c:pt>
                <c:pt idx="199">
                  <c:v>3.21</c:v>
                </c:pt>
                <c:pt idx="200">
                  <c:v>3.24</c:v>
                </c:pt>
                <c:pt idx="201">
                  <c:v>3.25</c:v>
                </c:pt>
                <c:pt idx="202">
                  <c:v>3.28</c:v>
                </c:pt>
                <c:pt idx="203">
                  <c:v>3.27</c:v>
                </c:pt>
                <c:pt idx="204">
                  <c:v>3.25</c:v>
                </c:pt>
                <c:pt idx="205">
                  <c:v>3.29</c:v>
                </c:pt>
                <c:pt idx="206">
                  <c:v>3.43</c:v>
                </c:pt>
                <c:pt idx="207">
                  <c:v>3.5</c:v>
                </c:pt>
                <c:pt idx="208">
                  <c:v>3.48</c:v>
                </c:pt>
                <c:pt idx="209">
                  <c:v>3.51</c:v>
                </c:pt>
                <c:pt idx="210">
                  <c:v>3.48</c:v>
                </c:pt>
                <c:pt idx="211">
                  <c:v>3.5</c:v>
                </c:pt>
                <c:pt idx="212">
                  <c:v>3.47</c:v>
                </c:pt>
                <c:pt idx="213">
                  <c:v>3.43</c:v>
                </c:pt>
                <c:pt idx="214">
                  <c:v>3.4</c:v>
                </c:pt>
                <c:pt idx="215">
                  <c:v>3.36</c:v>
                </c:pt>
                <c:pt idx="216">
                  <c:v>3.41</c:v>
                </c:pt>
                <c:pt idx="217">
                  <c:v>3.49</c:v>
                </c:pt>
                <c:pt idx="218">
                  <c:v>3.57</c:v>
                </c:pt>
                <c:pt idx="219">
                  <c:v>3.6</c:v>
                </c:pt>
                <c:pt idx="220">
                  <c:v>3.61</c:v>
                </c:pt>
                <c:pt idx="221">
                  <c:v>3.61</c:v>
                </c:pt>
                <c:pt idx="222">
                  <c:v>3.57</c:v>
                </c:pt>
                <c:pt idx="223">
                  <c:v>3.65</c:v>
                </c:pt>
                <c:pt idx="224">
                  <c:v>3.74</c:v>
                </c:pt>
                <c:pt idx="225">
                  <c:v>3.78</c:v>
                </c:pt>
                <c:pt idx="226">
                  <c:v>3.78</c:v>
                </c:pt>
                <c:pt idx="227">
                  <c:v>3.83</c:v>
                </c:pt>
                <c:pt idx="228">
                  <c:v>3.89</c:v>
                </c:pt>
                <c:pt idx="229">
                  <c:v>3.88</c:v>
                </c:pt>
                <c:pt idx="230">
                  <c:v>3.07</c:v>
                </c:pt>
                <c:pt idx="231">
                  <c:v>3.16</c:v>
                </c:pt>
                <c:pt idx="232">
                  <c:v>3.65</c:v>
                </c:pt>
                <c:pt idx="233">
                  <c:v>3.5</c:v>
                </c:pt>
                <c:pt idx="234">
                  <c:v>3.47</c:v>
                </c:pt>
                <c:pt idx="235">
                  <c:v>3.65</c:v>
                </c:pt>
                <c:pt idx="236">
                  <c:v>3.87</c:v>
                </c:pt>
                <c:pt idx="237">
                  <c:v>3.88</c:v>
                </c:pt>
                <c:pt idx="238">
                  <c:v>3.84</c:v>
                </c:pt>
                <c:pt idx="239">
                  <c:v>3.88</c:v>
                </c:pt>
                <c:pt idx="240">
                  <c:v>4.32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53-4E3D-82A4-C25FFF56F609}"/>
            </c:ext>
          </c:extLst>
        </c:ser>
        <c:ser>
          <c:idx val="1"/>
          <c:order val="1"/>
          <c:tx>
            <c:strRef>
              <c:f>NPL!$AR$2</c:f>
              <c:strCache>
                <c:ptCount val="1"/>
                <c:pt idx="0">
                  <c:v>Hypoteční úvěry</c:v>
                </c:pt>
              </c:strCache>
            </c:strRef>
          </c:tx>
          <c:spPr>
            <a:ln w="25400">
              <a:solidFill>
                <a:schemeClr val="accent2"/>
              </a:solidFill>
              <a:prstDash val="solid"/>
            </a:ln>
          </c:spPr>
          <c:marker>
            <c:symbol val="none"/>
          </c:marker>
          <c:dLbls>
            <c:dLbl>
              <c:idx val="123"/>
              <c:layout>
                <c:manualLayout>
                  <c:x val="-3.0490079365079366E-2"/>
                  <c:y val="-4.0008080808080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53-4E3D-82A4-C25FFF56F609}"/>
                </c:ext>
              </c:extLst>
            </c:dLbl>
            <c:dLbl>
              <c:idx val="239"/>
              <c:layout>
                <c:manualLayout>
                  <c:x val="0"/>
                  <c:y val="-1.72510101010101E-2"/>
                </c:manualLayout>
              </c:layout>
              <c:tx>
                <c:rich>
                  <a:bodyPr/>
                  <a:lstStyle/>
                  <a:p>
                    <a:fld id="{B4F31CDA-9462-4DED-9FA0-CBEABCD564B7}" type="VALUE">
                      <a:rPr lang="en-US">
                        <a:solidFill>
                          <a:srgbClr val="F4858E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F53-4E3D-82A4-C25FFF56F6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4858E"/>
                    </a:solidFill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NPL!$AN$4:$AN$244</c:f>
              <c:numCache>
                <c:formatCode>mm/yy</c:formatCode>
                <c:ptCount val="241"/>
                <c:pt idx="0">
                  <c:v>44926</c:v>
                </c:pt>
                <c:pt idx="1">
                  <c:v>44895</c:v>
                </c:pt>
                <c:pt idx="2">
                  <c:v>44865</c:v>
                </c:pt>
                <c:pt idx="3">
                  <c:v>44834</c:v>
                </c:pt>
                <c:pt idx="4">
                  <c:v>44804</c:v>
                </c:pt>
                <c:pt idx="5">
                  <c:v>44773</c:v>
                </c:pt>
                <c:pt idx="6">
                  <c:v>44742</c:v>
                </c:pt>
                <c:pt idx="7">
                  <c:v>44712</c:v>
                </c:pt>
                <c:pt idx="8">
                  <c:v>44681</c:v>
                </c:pt>
                <c:pt idx="9">
                  <c:v>44651</c:v>
                </c:pt>
                <c:pt idx="10">
                  <c:v>44620</c:v>
                </c:pt>
                <c:pt idx="11">
                  <c:v>44592</c:v>
                </c:pt>
                <c:pt idx="12">
                  <c:v>44561</c:v>
                </c:pt>
                <c:pt idx="13">
                  <c:v>44530</c:v>
                </c:pt>
                <c:pt idx="14">
                  <c:v>44500</c:v>
                </c:pt>
                <c:pt idx="15">
                  <c:v>44469</c:v>
                </c:pt>
                <c:pt idx="16">
                  <c:v>44439</c:v>
                </c:pt>
                <c:pt idx="17">
                  <c:v>44408</c:v>
                </c:pt>
                <c:pt idx="18">
                  <c:v>44377</c:v>
                </c:pt>
                <c:pt idx="19">
                  <c:v>44347</c:v>
                </c:pt>
                <c:pt idx="20">
                  <c:v>44316</c:v>
                </c:pt>
                <c:pt idx="21">
                  <c:v>44286</c:v>
                </c:pt>
                <c:pt idx="22">
                  <c:v>44255</c:v>
                </c:pt>
                <c:pt idx="23">
                  <c:v>44227</c:v>
                </c:pt>
                <c:pt idx="24">
                  <c:v>44196</c:v>
                </c:pt>
                <c:pt idx="25">
                  <c:v>44165</c:v>
                </c:pt>
                <c:pt idx="26">
                  <c:v>44135</c:v>
                </c:pt>
                <c:pt idx="27">
                  <c:v>44104</c:v>
                </c:pt>
                <c:pt idx="28">
                  <c:v>44074</c:v>
                </c:pt>
                <c:pt idx="29">
                  <c:v>44043</c:v>
                </c:pt>
                <c:pt idx="30">
                  <c:v>44012</c:v>
                </c:pt>
                <c:pt idx="31">
                  <c:v>43982</c:v>
                </c:pt>
                <c:pt idx="32">
                  <c:v>43951</c:v>
                </c:pt>
                <c:pt idx="33">
                  <c:v>43921</c:v>
                </c:pt>
                <c:pt idx="34">
                  <c:v>43890</c:v>
                </c:pt>
                <c:pt idx="35">
                  <c:v>43861</c:v>
                </c:pt>
                <c:pt idx="36">
                  <c:v>43830</c:v>
                </c:pt>
                <c:pt idx="37">
                  <c:v>43799</c:v>
                </c:pt>
                <c:pt idx="38">
                  <c:v>43769</c:v>
                </c:pt>
                <c:pt idx="39">
                  <c:v>43738</c:v>
                </c:pt>
                <c:pt idx="40">
                  <c:v>43708</c:v>
                </c:pt>
                <c:pt idx="41">
                  <c:v>43677</c:v>
                </c:pt>
                <c:pt idx="42">
                  <c:v>43646</c:v>
                </c:pt>
                <c:pt idx="43">
                  <c:v>43616</c:v>
                </c:pt>
                <c:pt idx="44">
                  <c:v>43585</c:v>
                </c:pt>
                <c:pt idx="45">
                  <c:v>43555</c:v>
                </c:pt>
                <c:pt idx="46">
                  <c:v>43524</c:v>
                </c:pt>
                <c:pt idx="47">
                  <c:v>43496</c:v>
                </c:pt>
                <c:pt idx="48">
                  <c:v>43465</c:v>
                </c:pt>
                <c:pt idx="49">
                  <c:v>43434</c:v>
                </c:pt>
                <c:pt idx="50">
                  <c:v>43404</c:v>
                </c:pt>
                <c:pt idx="51">
                  <c:v>43373</c:v>
                </c:pt>
                <c:pt idx="52">
                  <c:v>43343</c:v>
                </c:pt>
                <c:pt idx="53">
                  <c:v>43312</c:v>
                </c:pt>
                <c:pt idx="54">
                  <c:v>43281</c:v>
                </c:pt>
                <c:pt idx="55">
                  <c:v>43251</c:v>
                </c:pt>
                <c:pt idx="56">
                  <c:v>43220</c:v>
                </c:pt>
                <c:pt idx="57">
                  <c:v>43190</c:v>
                </c:pt>
                <c:pt idx="58">
                  <c:v>43159</c:v>
                </c:pt>
                <c:pt idx="59">
                  <c:v>43131</c:v>
                </c:pt>
                <c:pt idx="60">
                  <c:v>43100</c:v>
                </c:pt>
                <c:pt idx="61">
                  <c:v>43069</c:v>
                </c:pt>
                <c:pt idx="62">
                  <c:v>43039</c:v>
                </c:pt>
                <c:pt idx="63">
                  <c:v>43008</c:v>
                </c:pt>
                <c:pt idx="64">
                  <c:v>42978</c:v>
                </c:pt>
                <c:pt idx="65">
                  <c:v>42947</c:v>
                </c:pt>
                <c:pt idx="66">
                  <c:v>42916</c:v>
                </c:pt>
                <c:pt idx="67">
                  <c:v>42886</c:v>
                </c:pt>
                <c:pt idx="68">
                  <c:v>42855</c:v>
                </c:pt>
                <c:pt idx="69">
                  <c:v>42825</c:v>
                </c:pt>
                <c:pt idx="70">
                  <c:v>42794</c:v>
                </c:pt>
                <c:pt idx="71">
                  <c:v>42766</c:v>
                </c:pt>
                <c:pt idx="72">
                  <c:v>42735</c:v>
                </c:pt>
                <c:pt idx="73">
                  <c:v>42704</c:v>
                </c:pt>
                <c:pt idx="74">
                  <c:v>42674</c:v>
                </c:pt>
                <c:pt idx="75">
                  <c:v>42643</c:v>
                </c:pt>
                <c:pt idx="76">
                  <c:v>42613</c:v>
                </c:pt>
                <c:pt idx="77">
                  <c:v>42582</c:v>
                </c:pt>
                <c:pt idx="78">
                  <c:v>42551</c:v>
                </c:pt>
                <c:pt idx="79">
                  <c:v>42521</c:v>
                </c:pt>
                <c:pt idx="80">
                  <c:v>42490</c:v>
                </c:pt>
                <c:pt idx="81">
                  <c:v>42460</c:v>
                </c:pt>
                <c:pt idx="82">
                  <c:v>42429</c:v>
                </c:pt>
                <c:pt idx="83">
                  <c:v>42400</c:v>
                </c:pt>
                <c:pt idx="84">
                  <c:v>42369</c:v>
                </c:pt>
                <c:pt idx="85">
                  <c:v>42338</c:v>
                </c:pt>
                <c:pt idx="86">
                  <c:v>42308</c:v>
                </c:pt>
                <c:pt idx="87">
                  <c:v>42277</c:v>
                </c:pt>
                <c:pt idx="88">
                  <c:v>42247</c:v>
                </c:pt>
                <c:pt idx="89">
                  <c:v>42216</c:v>
                </c:pt>
                <c:pt idx="90">
                  <c:v>42185</c:v>
                </c:pt>
                <c:pt idx="91">
                  <c:v>42155</c:v>
                </c:pt>
                <c:pt idx="92">
                  <c:v>42124</c:v>
                </c:pt>
                <c:pt idx="93">
                  <c:v>42094</c:v>
                </c:pt>
                <c:pt idx="94">
                  <c:v>42063</c:v>
                </c:pt>
                <c:pt idx="95">
                  <c:v>42035</c:v>
                </c:pt>
                <c:pt idx="96">
                  <c:v>42004</c:v>
                </c:pt>
                <c:pt idx="97">
                  <c:v>41973</c:v>
                </c:pt>
                <c:pt idx="98">
                  <c:v>41943</c:v>
                </c:pt>
                <c:pt idx="99">
                  <c:v>41912</c:v>
                </c:pt>
                <c:pt idx="100">
                  <c:v>41882</c:v>
                </c:pt>
                <c:pt idx="101">
                  <c:v>41851</c:v>
                </c:pt>
                <c:pt idx="102">
                  <c:v>41820</c:v>
                </c:pt>
                <c:pt idx="103">
                  <c:v>41790</c:v>
                </c:pt>
                <c:pt idx="104">
                  <c:v>41759</c:v>
                </c:pt>
                <c:pt idx="105">
                  <c:v>41729</c:v>
                </c:pt>
                <c:pt idx="106">
                  <c:v>41698</c:v>
                </c:pt>
                <c:pt idx="107">
                  <c:v>41670</c:v>
                </c:pt>
                <c:pt idx="108">
                  <c:v>41639</c:v>
                </c:pt>
                <c:pt idx="109">
                  <c:v>41608</c:v>
                </c:pt>
                <c:pt idx="110">
                  <c:v>41578</c:v>
                </c:pt>
                <c:pt idx="111">
                  <c:v>41547</c:v>
                </c:pt>
                <c:pt idx="112">
                  <c:v>41517</c:v>
                </c:pt>
                <c:pt idx="113">
                  <c:v>41486</c:v>
                </c:pt>
                <c:pt idx="114">
                  <c:v>41455</c:v>
                </c:pt>
                <c:pt idx="115">
                  <c:v>41425</c:v>
                </c:pt>
                <c:pt idx="116">
                  <c:v>41394</c:v>
                </c:pt>
                <c:pt idx="117">
                  <c:v>41364</c:v>
                </c:pt>
                <c:pt idx="118">
                  <c:v>41333</c:v>
                </c:pt>
                <c:pt idx="119">
                  <c:v>41305</c:v>
                </c:pt>
                <c:pt idx="120">
                  <c:v>41274</c:v>
                </c:pt>
                <c:pt idx="121">
                  <c:v>41243</c:v>
                </c:pt>
                <c:pt idx="122">
                  <c:v>41213</c:v>
                </c:pt>
                <c:pt idx="123">
                  <c:v>41182</c:v>
                </c:pt>
                <c:pt idx="124">
                  <c:v>41152</c:v>
                </c:pt>
                <c:pt idx="125">
                  <c:v>41121</c:v>
                </c:pt>
                <c:pt idx="126">
                  <c:v>41090</c:v>
                </c:pt>
                <c:pt idx="127">
                  <c:v>41060</c:v>
                </c:pt>
                <c:pt idx="128">
                  <c:v>41029</c:v>
                </c:pt>
                <c:pt idx="129">
                  <c:v>40999</c:v>
                </c:pt>
                <c:pt idx="130">
                  <c:v>40968</c:v>
                </c:pt>
                <c:pt idx="131">
                  <c:v>40939</c:v>
                </c:pt>
                <c:pt idx="132">
                  <c:v>40908</c:v>
                </c:pt>
                <c:pt idx="133">
                  <c:v>40877</c:v>
                </c:pt>
                <c:pt idx="134">
                  <c:v>40847</c:v>
                </c:pt>
                <c:pt idx="135">
                  <c:v>40816</c:v>
                </c:pt>
                <c:pt idx="136">
                  <c:v>40786</c:v>
                </c:pt>
                <c:pt idx="137">
                  <c:v>40755</c:v>
                </c:pt>
                <c:pt idx="138">
                  <c:v>40724</c:v>
                </c:pt>
                <c:pt idx="139">
                  <c:v>40694</c:v>
                </c:pt>
                <c:pt idx="140">
                  <c:v>40663</c:v>
                </c:pt>
                <c:pt idx="141">
                  <c:v>40633</c:v>
                </c:pt>
                <c:pt idx="142">
                  <c:v>40602</c:v>
                </c:pt>
                <c:pt idx="143">
                  <c:v>40574</c:v>
                </c:pt>
                <c:pt idx="144">
                  <c:v>40543</c:v>
                </c:pt>
                <c:pt idx="145">
                  <c:v>40512</c:v>
                </c:pt>
                <c:pt idx="146">
                  <c:v>40482</c:v>
                </c:pt>
                <c:pt idx="147">
                  <c:v>40451</c:v>
                </c:pt>
                <c:pt idx="148">
                  <c:v>40421</c:v>
                </c:pt>
                <c:pt idx="149">
                  <c:v>40390</c:v>
                </c:pt>
                <c:pt idx="150">
                  <c:v>40359</c:v>
                </c:pt>
                <c:pt idx="151">
                  <c:v>40329</c:v>
                </c:pt>
                <c:pt idx="152">
                  <c:v>40298</c:v>
                </c:pt>
                <c:pt idx="153">
                  <c:v>40268</c:v>
                </c:pt>
                <c:pt idx="154">
                  <c:v>40237</c:v>
                </c:pt>
                <c:pt idx="155">
                  <c:v>40209</c:v>
                </c:pt>
                <c:pt idx="156">
                  <c:v>40178</c:v>
                </c:pt>
                <c:pt idx="157">
                  <c:v>40147</c:v>
                </c:pt>
                <c:pt idx="158">
                  <c:v>40117</c:v>
                </c:pt>
                <c:pt idx="159">
                  <c:v>40086</c:v>
                </c:pt>
                <c:pt idx="160">
                  <c:v>40056</c:v>
                </c:pt>
                <c:pt idx="161">
                  <c:v>40025</c:v>
                </c:pt>
                <c:pt idx="162">
                  <c:v>39994</c:v>
                </c:pt>
                <c:pt idx="163">
                  <c:v>39964</c:v>
                </c:pt>
                <c:pt idx="164">
                  <c:v>39933</c:v>
                </c:pt>
                <c:pt idx="165">
                  <c:v>39903</c:v>
                </c:pt>
                <c:pt idx="166">
                  <c:v>39872</c:v>
                </c:pt>
                <c:pt idx="167">
                  <c:v>39844</c:v>
                </c:pt>
                <c:pt idx="168">
                  <c:v>39813</c:v>
                </c:pt>
                <c:pt idx="169">
                  <c:v>39782</c:v>
                </c:pt>
                <c:pt idx="170">
                  <c:v>39752</c:v>
                </c:pt>
                <c:pt idx="171">
                  <c:v>39721</c:v>
                </c:pt>
                <c:pt idx="172">
                  <c:v>39691</c:v>
                </c:pt>
                <c:pt idx="173">
                  <c:v>39660</c:v>
                </c:pt>
                <c:pt idx="174">
                  <c:v>39629</c:v>
                </c:pt>
                <c:pt idx="175">
                  <c:v>39599</c:v>
                </c:pt>
                <c:pt idx="176">
                  <c:v>39568</c:v>
                </c:pt>
                <c:pt idx="177">
                  <c:v>39538</c:v>
                </c:pt>
                <c:pt idx="178">
                  <c:v>39507</c:v>
                </c:pt>
                <c:pt idx="179">
                  <c:v>39478</c:v>
                </c:pt>
                <c:pt idx="180">
                  <c:v>39447</c:v>
                </c:pt>
                <c:pt idx="181">
                  <c:v>39416</c:v>
                </c:pt>
                <c:pt idx="182">
                  <c:v>39386</c:v>
                </c:pt>
                <c:pt idx="183">
                  <c:v>39355</c:v>
                </c:pt>
                <c:pt idx="184">
                  <c:v>39325</c:v>
                </c:pt>
                <c:pt idx="185">
                  <c:v>39294</c:v>
                </c:pt>
                <c:pt idx="186">
                  <c:v>39263</c:v>
                </c:pt>
                <c:pt idx="187">
                  <c:v>39233</c:v>
                </c:pt>
                <c:pt idx="188">
                  <c:v>39202</c:v>
                </c:pt>
                <c:pt idx="189">
                  <c:v>39172</c:v>
                </c:pt>
                <c:pt idx="190">
                  <c:v>39141</c:v>
                </c:pt>
                <c:pt idx="191">
                  <c:v>39113</c:v>
                </c:pt>
                <c:pt idx="192">
                  <c:v>39082</c:v>
                </c:pt>
                <c:pt idx="193">
                  <c:v>39051</c:v>
                </c:pt>
                <c:pt idx="194">
                  <c:v>39021</c:v>
                </c:pt>
                <c:pt idx="195">
                  <c:v>38990</c:v>
                </c:pt>
                <c:pt idx="196">
                  <c:v>38960</c:v>
                </c:pt>
                <c:pt idx="197">
                  <c:v>38929</c:v>
                </c:pt>
                <c:pt idx="198">
                  <c:v>38898</c:v>
                </c:pt>
                <c:pt idx="199">
                  <c:v>38868</c:v>
                </c:pt>
                <c:pt idx="200">
                  <c:v>38837</c:v>
                </c:pt>
                <c:pt idx="201">
                  <c:v>38807</c:v>
                </c:pt>
                <c:pt idx="202">
                  <c:v>38776</c:v>
                </c:pt>
                <c:pt idx="203">
                  <c:v>38748</c:v>
                </c:pt>
                <c:pt idx="204">
                  <c:v>38717</c:v>
                </c:pt>
                <c:pt idx="205">
                  <c:v>38686</c:v>
                </c:pt>
                <c:pt idx="206">
                  <c:v>38656</c:v>
                </c:pt>
                <c:pt idx="207">
                  <c:v>38625</c:v>
                </c:pt>
                <c:pt idx="208">
                  <c:v>38595</c:v>
                </c:pt>
                <c:pt idx="209">
                  <c:v>38564</c:v>
                </c:pt>
                <c:pt idx="210">
                  <c:v>38533</c:v>
                </c:pt>
                <c:pt idx="211">
                  <c:v>38503</c:v>
                </c:pt>
                <c:pt idx="212">
                  <c:v>38472</c:v>
                </c:pt>
                <c:pt idx="213">
                  <c:v>38442</c:v>
                </c:pt>
                <c:pt idx="214">
                  <c:v>38411</c:v>
                </c:pt>
                <c:pt idx="215">
                  <c:v>38383</c:v>
                </c:pt>
                <c:pt idx="216">
                  <c:v>38352</c:v>
                </c:pt>
                <c:pt idx="217">
                  <c:v>38321</c:v>
                </c:pt>
                <c:pt idx="218">
                  <c:v>38291</c:v>
                </c:pt>
                <c:pt idx="219">
                  <c:v>38260</c:v>
                </c:pt>
                <c:pt idx="220">
                  <c:v>38230</c:v>
                </c:pt>
                <c:pt idx="221">
                  <c:v>38199</c:v>
                </c:pt>
                <c:pt idx="222">
                  <c:v>38168</c:v>
                </c:pt>
                <c:pt idx="223">
                  <c:v>38138</c:v>
                </c:pt>
                <c:pt idx="224">
                  <c:v>38107</c:v>
                </c:pt>
                <c:pt idx="225">
                  <c:v>38077</c:v>
                </c:pt>
                <c:pt idx="226">
                  <c:v>38046</c:v>
                </c:pt>
                <c:pt idx="227">
                  <c:v>38017</c:v>
                </c:pt>
                <c:pt idx="228">
                  <c:v>37986</c:v>
                </c:pt>
                <c:pt idx="229">
                  <c:v>37955</c:v>
                </c:pt>
                <c:pt idx="230">
                  <c:v>37925</c:v>
                </c:pt>
                <c:pt idx="231">
                  <c:v>37894</c:v>
                </c:pt>
                <c:pt idx="232">
                  <c:v>37864</c:v>
                </c:pt>
                <c:pt idx="233">
                  <c:v>37833</c:v>
                </c:pt>
                <c:pt idx="234">
                  <c:v>37802</c:v>
                </c:pt>
                <c:pt idx="235">
                  <c:v>37772</c:v>
                </c:pt>
                <c:pt idx="236">
                  <c:v>37741</c:v>
                </c:pt>
                <c:pt idx="237">
                  <c:v>37711</c:v>
                </c:pt>
                <c:pt idx="238">
                  <c:v>37680</c:v>
                </c:pt>
                <c:pt idx="239">
                  <c:v>37652</c:v>
                </c:pt>
                <c:pt idx="240">
                  <c:v>37621</c:v>
                </c:pt>
              </c:numCache>
            </c:numRef>
          </c:cat>
          <c:val>
            <c:numRef>
              <c:f>NPL!$AR$4:$AR$244</c:f>
              <c:numCache>
                <c:formatCode>0.00</c:formatCode>
                <c:ptCount val="241"/>
                <c:pt idx="0">
                  <c:v>0.56999999999999995</c:v>
                </c:pt>
                <c:pt idx="1">
                  <c:v>0.56999999999999995</c:v>
                </c:pt>
                <c:pt idx="2">
                  <c:v>0.57999999999999996</c:v>
                </c:pt>
                <c:pt idx="3">
                  <c:v>0.57999999999999996</c:v>
                </c:pt>
                <c:pt idx="4">
                  <c:v>0.59</c:v>
                </c:pt>
                <c:pt idx="5">
                  <c:v>0.61</c:v>
                </c:pt>
                <c:pt idx="6">
                  <c:v>0.62</c:v>
                </c:pt>
                <c:pt idx="7">
                  <c:v>0.64</c:v>
                </c:pt>
                <c:pt idx="8">
                  <c:v>0.66</c:v>
                </c:pt>
                <c:pt idx="9">
                  <c:v>0.69</c:v>
                </c:pt>
                <c:pt idx="10">
                  <c:v>0.71</c:v>
                </c:pt>
                <c:pt idx="11">
                  <c:v>0.73</c:v>
                </c:pt>
                <c:pt idx="12">
                  <c:v>0.74</c:v>
                </c:pt>
                <c:pt idx="13">
                  <c:v>0.76</c:v>
                </c:pt>
                <c:pt idx="14">
                  <c:v>0.79</c:v>
                </c:pt>
                <c:pt idx="15">
                  <c:v>0.81</c:v>
                </c:pt>
                <c:pt idx="16">
                  <c:v>0.85</c:v>
                </c:pt>
                <c:pt idx="17">
                  <c:v>0.87</c:v>
                </c:pt>
                <c:pt idx="18">
                  <c:v>0.89</c:v>
                </c:pt>
                <c:pt idx="19">
                  <c:v>0.92</c:v>
                </c:pt>
                <c:pt idx="20">
                  <c:v>0.92</c:v>
                </c:pt>
                <c:pt idx="21">
                  <c:v>0.93</c:v>
                </c:pt>
                <c:pt idx="22">
                  <c:v>0.91</c:v>
                </c:pt>
                <c:pt idx="23">
                  <c:v>0.9</c:v>
                </c:pt>
                <c:pt idx="24">
                  <c:v>0.88</c:v>
                </c:pt>
                <c:pt idx="25">
                  <c:v>0.86</c:v>
                </c:pt>
                <c:pt idx="26">
                  <c:v>0.8</c:v>
                </c:pt>
                <c:pt idx="27">
                  <c:v>0.82</c:v>
                </c:pt>
                <c:pt idx="28">
                  <c:v>0.84</c:v>
                </c:pt>
                <c:pt idx="29">
                  <c:v>0.84</c:v>
                </c:pt>
                <c:pt idx="30">
                  <c:v>0.85</c:v>
                </c:pt>
                <c:pt idx="31">
                  <c:v>0.88</c:v>
                </c:pt>
                <c:pt idx="32">
                  <c:v>0.9</c:v>
                </c:pt>
                <c:pt idx="33">
                  <c:v>0.9</c:v>
                </c:pt>
                <c:pt idx="34">
                  <c:v>0.91</c:v>
                </c:pt>
                <c:pt idx="35">
                  <c:v>0.91</c:v>
                </c:pt>
                <c:pt idx="36">
                  <c:v>0.92</c:v>
                </c:pt>
                <c:pt idx="37">
                  <c:v>0.94</c:v>
                </c:pt>
                <c:pt idx="38">
                  <c:v>0.97</c:v>
                </c:pt>
                <c:pt idx="39">
                  <c:v>0.97</c:v>
                </c:pt>
                <c:pt idx="40">
                  <c:v>0.98</c:v>
                </c:pt>
                <c:pt idx="41">
                  <c:v>1.01</c:v>
                </c:pt>
                <c:pt idx="42">
                  <c:v>1.05</c:v>
                </c:pt>
                <c:pt idx="43">
                  <c:v>1.07</c:v>
                </c:pt>
                <c:pt idx="44">
                  <c:v>1.1100000000000001</c:v>
                </c:pt>
                <c:pt idx="45">
                  <c:v>1.1200000000000001</c:v>
                </c:pt>
                <c:pt idx="46">
                  <c:v>1.1499999999999999</c:v>
                </c:pt>
                <c:pt idx="47">
                  <c:v>1.17</c:v>
                </c:pt>
                <c:pt idx="48">
                  <c:v>1.1499999999999999</c:v>
                </c:pt>
                <c:pt idx="49">
                  <c:v>1.18</c:v>
                </c:pt>
                <c:pt idx="50">
                  <c:v>1.22</c:v>
                </c:pt>
                <c:pt idx="51">
                  <c:v>1.28</c:v>
                </c:pt>
                <c:pt idx="52">
                  <c:v>1.28</c:v>
                </c:pt>
                <c:pt idx="53">
                  <c:v>1.3</c:v>
                </c:pt>
                <c:pt idx="54">
                  <c:v>1.33</c:v>
                </c:pt>
                <c:pt idx="55">
                  <c:v>1.35</c:v>
                </c:pt>
                <c:pt idx="56">
                  <c:v>1.4</c:v>
                </c:pt>
                <c:pt idx="57">
                  <c:v>1.43</c:v>
                </c:pt>
                <c:pt idx="58">
                  <c:v>1.49</c:v>
                </c:pt>
                <c:pt idx="59">
                  <c:v>1.49</c:v>
                </c:pt>
                <c:pt idx="60">
                  <c:v>1.4</c:v>
                </c:pt>
                <c:pt idx="61">
                  <c:v>1.21</c:v>
                </c:pt>
                <c:pt idx="62">
                  <c:v>1.25</c:v>
                </c:pt>
                <c:pt idx="63">
                  <c:v>1.28</c:v>
                </c:pt>
                <c:pt idx="64">
                  <c:v>1.31</c:v>
                </c:pt>
                <c:pt idx="65">
                  <c:v>1.35</c:v>
                </c:pt>
                <c:pt idx="66">
                  <c:v>1.38</c:v>
                </c:pt>
                <c:pt idx="67">
                  <c:v>1.43</c:v>
                </c:pt>
                <c:pt idx="68">
                  <c:v>1.47</c:v>
                </c:pt>
                <c:pt idx="69">
                  <c:v>1.51</c:v>
                </c:pt>
                <c:pt idx="70">
                  <c:v>1.55</c:v>
                </c:pt>
                <c:pt idx="71">
                  <c:v>1.59</c:v>
                </c:pt>
                <c:pt idx="72">
                  <c:v>1.62</c:v>
                </c:pt>
                <c:pt idx="73">
                  <c:v>1.65</c:v>
                </c:pt>
                <c:pt idx="74">
                  <c:v>1.72</c:v>
                </c:pt>
                <c:pt idx="75">
                  <c:v>1.76</c:v>
                </c:pt>
                <c:pt idx="76">
                  <c:v>1.81</c:v>
                </c:pt>
                <c:pt idx="77">
                  <c:v>1.86</c:v>
                </c:pt>
                <c:pt idx="78">
                  <c:v>1.91</c:v>
                </c:pt>
                <c:pt idx="79">
                  <c:v>1.97</c:v>
                </c:pt>
                <c:pt idx="80">
                  <c:v>2.02</c:v>
                </c:pt>
                <c:pt idx="81">
                  <c:v>2.06</c:v>
                </c:pt>
                <c:pt idx="82">
                  <c:v>2.12</c:v>
                </c:pt>
                <c:pt idx="83">
                  <c:v>2.15</c:v>
                </c:pt>
                <c:pt idx="84">
                  <c:v>2.1800000000000002</c:v>
                </c:pt>
                <c:pt idx="85">
                  <c:v>2.27</c:v>
                </c:pt>
                <c:pt idx="86">
                  <c:v>2.34</c:v>
                </c:pt>
                <c:pt idx="87">
                  <c:v>2.42</c:v>
                </c:pt>
                <c:pt idx="88">
                  <c:v>2.48</c:v>
                </c:pt>
                <c:pt idx="89">
                  <c:v>2.5299999999999998</c:v>
                </c:pt>
                <c:pt idx="90">
                  <c:v>2.59</c:v>
                </c:pt>
                <c:pt idx="91">
                  <c:v>2.64</c:v>
                </c:pt>
                <c:pt idx="92">
                  <c:v>2.74</c:v>
                </c:pt>
                <c:pt idx="93">
                  <c:v>2.78</c:v>
                </c:pt>
                <c:pt idx="94">
                  <c:v>2.82</c:v>
                </c:pt>
                <c:pt idx="95">
                  <c:v>2.85</c:v>
                </c:pt>
                <c:pt idx="96">
                  <c:v>2.86</c:v>
                </c:pt>
                <c:pt idx="97">
                  <c:v>2.92</c:v>
                </c:pt>
                <c:pt idx="98">
                  <c:v>2.92</c:v>
                </c:pt>
                <c:pt idx="99">
                  <c:v>2.95</c:v>
                </c:pt>
                <c:pt idx="100">
                  <c:v>2.91</c:v>
                </c:pt>
                <c:pt idx="101">
                  <c:v>2.91</c:v>
                </c:pt>
                <c:pt idx="102">
                  <c:v>2.96</c:v>
                </c:pt>
                <c:pt idx="103">
                  <c:v>3</c:v>
                </c:pt>
                <c:pt idx="104">
                  <c:v>3</c:v>
                </c:pt>
                <c:pt idx="105">
                  <c:v>3.08</c:v>
                </c:pt>
                <c:pt idx="106">
                  <c:v>3.08</c:v>
                </c:pt>
                <c:pt idx="107">
                  <c:v>3.06</c:v>
                </c:pt>
                <c:pt idx="108">
                  <c:v>3.04</c:v>
                </c:pt>
                <c:pt idx="109">
                  <c:v>3.11</c:v>
                </c:pt>
                <c:pt idx="110">
                  <c:v>3.14</c:v>
                </c:pt>
                <c:pt idx="111">
                  <c:v>3.18</c:v>
                </c:pt>
                <c:pt idx="112">
                  <c:v>3.21</c:v>
                </c:pt>
                <c:pt idx="113">
                  <c:v>3.2</c:v>
                </c:pt>
                <c:pt idx="114">
                  <c:v>3.23</c:v>
                </c:pt>
                <c:pt idx="115">
                  <c:v>3.29</c:v>
                </c:pt>
                <c:pt idx="116">
                  <c:v>3.29</c:v>
                </c:pt>
                <c:pt idx="117">
                  <c:v>3.3</c:v>
                </c:pt>
                <c:pt idx="118">
                  <c:v>3.29</c:v>
                </c:pt>
                <c:pt idx="119">
                  <c:v>3.19</c:v>
                </c:pt>
                <c:pt idx="120">
                  <c:v>3.16</c:v>
                </c:pt>
                <c:pt idx="121">
                  <c:v>3.18</c:v>
                </c:pt>
                <c:pt idx="122">
                  <c:v>3.22</c:v>
                </c:pt>
                <c:pt idx="123">
                  <c:v>3.21</c:v>
                </c:pt>
                <c:pt idx="124">
                  <c:v>3.21</c:v>
                </c:pt>
                <c:pt idx="125">
                  <c:v>3.13</c:v>
                </c:pt>
                <c:pt idx="126">
                  <c:v>3.17</c:v>
                </c:pt>
                <c:pt idx="127">
                  <c:v>3.15</c:v>
                </c:pt>
                <c:pt idx="128">
                  <c:v>3.07</c:v>
                </c:pt>
                <c:pt idx="129">
                  <c:v>3.13</c:v>
                </c:pt>
                <c:pt idx="130">
                  <c:v>3.12</c:v>
                </c:pt>
                <c:pt idx="131">
                  <c:v>3.12</c:v>
                </c:pt>
                <c:pt idx="132">
                  <c:v>3.09</c:v>
                </c:pt>
                <c:pt idx="133">
                  <c:v>3.16</c:v>
                </c:pt>
                <c:pt idx="134">
                  <c:v>3.23</c:v>
                </c:pt>
                <c:pt idx="135">
                  <c:v>3.26</c:v>
                </c:pt>
                <c:pt idx="136">
                  <c:v>3.25</c:v>
                </c:pt>
                <c:pt idx="137">
                  <c:v>3.22</c:v>
                </c:pt>
                <c:pt idx="138">
                  <c:v>3.18</c:v>
                </c:pt>
                <c:pt idx="139">
                  <c:v>3.21</c:v>
                </c:pt>
                <c:pt idx="140">
                  <c:v>3.2</c:v>
                </c:pt>
                <c:pt idx="141">
                  <c:v>3.17</c:v>
                </c:pt>
                <c:pt idx="142">
                  <c:v>3.19</c:v>
                </c:pt>
                <c:pt idx="143">
                  <c:v>3.17</c:v>
                </c:pt>
                <c:pt idx="144">
                  <c:v>3.13</c:v>
                </c:pt>
                <c:pt idx="145">
                  <c:v>3.17</c:v>
                </c:pt>
                <c:pt idx="146">
                  <c:v>3.14</c:v>
                </c:pt>
                <c:pt idx="147">
                  <c:v>3.15</c:v>
                </c:pt>
                <c:pt idx="148">
                  <c:v>3.11</c:v>
                </c:pt>
                <c:pt idx="149">
                  <c:v>3.08</c:v>
                </c:pt>
                <c:pt idx="150">
                  <c:v>3</c:v>
                </c:pt>
                <c:pt idx="151">
                  <c:v>2.94</c:v>
                </c:pt>
                <c:pt idx="152">
                  <c:v>2.85</c:v>
                </c:pt>
                <c:pt idx="153">
                  <c:v>2.77</c:v>
                </c:pt>
                <c:pt idx="154">
                  <c:v>2.69</c:v>
                </c:pt>
                <c:pt idx="155">
                  <c:v>2.59</c:v>
                </c:pt>
                <c:pt idx="156">
                  <c:v>2.44</c:v>
                </c:pt>
                <c:pt idx="157">
                  <c:v>2.37</c:v>
                </c:pt>
                <c:pt idx="158">
                  <c:v>2.34</c:v>
                </c:pt>
                <c:pt idx="159">
                  <c:v>2.25</c:v>
                </c:pt>
                <c:pt idx="160">
                  <c:v>2.16</c:v>
                </c:pt>
                <c:pt idx="161">
                  <c:v>2.0699999999999998</c:v>
                </c:pt>
                <c:pt idx="162">
                  <c:v>1.95</c:v>
                </c:pt>
                <c:pt idx="163">
                  <c:v>1.88</c:v>
                </c:pt>
                <c:pt idx="164">
                  <c:v>1.73</c:v>
                </c:pt>
                <c:pt idx="165">
                  <c:v>1.65</c:v>
                </c:pt>
                <c:pt idx="166">
                  <c:v>1.58</c:v>
                </c:pt>
                <c:pt idx="167">
                  <c:v>1.55</c:v>
                </c:pt>
                <c:pt idx="168">
                  <c:v>1.53</c:v>
                </c:pt>
                <c:pt idx="169">
                  <c:v>1.54</c:v>
                </c:pt>
                <c:pt idx="170">
                  <c:v>1.48</c:v>
                </c:pt>
                <c:pt idx="171">
                  <c:v>1.48</c:v>
                </c:pt>
                <c:pt idx="172">
                  <c:v>1.45</c:v>
                </c:pt>
                <c:pt idx="173">
                  <c:v>1.4</c:v>
                </c:pt>
                <c:pt idx="174">
                  <c:v>1.34</c:v>
                </c:pt>
                <c:pt idx="175">
                  <c:v>1.34</c:v>
                </c:pt>
                <c:pt idx="176">
                  <c:v>1.33</c:v>
                </c:pt>
                <c:pt idx="177">
                  <c:v>1.33</c:v>
                </c:pt>
                <c:pt idx="178">
                  <c:v>1.31</c:v>
                </c:pt>
                <c:pt idx="179">
                  <c:v>1.29</c:v>
                </c:pt>
                <c:pt idx="180">
                  <c:v>1.27</c:v>
                </c:pt>
                <c:pt idx="181">
                  <c:v>1.3</c:v>
                </c:pt>
                <c:pt idx="182">
                  <c:v>1.31</c:v>
                </c:pt>
                <c:pt idx="183">
                  <c:v>1.33</c:v>
                </c:pt>
                <c:pt idx="184">
                  <c:v>1.27</c:v>
                </c:pt>
                <c:pt idx="185">
                  <c:v>1.27</c:v>
                </c:pt>
                <c:pt idx="186">
                  <c:v>1.26</c:v>
                </c:pt>
                <c:pt idx="187">
                  <c:v>1.27</c:v>
                </c:pt>
                <c:pt idx="188">
                  <c:v>1.28</c:v>
                </c:pt>
                <c:pt idx="189">
                  <c:v>1.28</c:v>
                </c:pt>
                <c:pt idx="190">
                  <c:v>1.3</c:v>
                </c:pt>
                <c:pt idx="191">
                  <c:v>1.3</c:v>
                </c:pt>
                <c:pt idx="192">
                  <c:v>1.29</c:v>
                </c:pt>
                <c:pt idx="193">
                  <c:v>1.3</c:v>
                </c:pt>
                <c:pt idx="194">
                  <c:v>1.35</c:v>
                </c:pt>
                <c:pt idx="195">
                  <c:v>1.35</c:v>
                </c:pt>
                <c:pt idx="196">
                  <c:v>1.35</c:v>
                </c:pt>
                <c:pt idx="197">
                  <c:v>1.39</c:v>
                </c:pt>
                <c:pt idx="198">
                  <c:v>1.36</c:v>
                </c:pt>
                <c:pt idx="199">
                  <c:v>1.39</c:v>
                </c:pt>
                <c:pt idx="200">
                  <c:v>1.32</c:v>
                </c:pt>
                <c:pt idx="201">
                  <c:v>1.32</c:v>
                </c:pt>
                <c:pt idx="202">
                  <c:v>1.33</c:v>
                </c:pt>
                <c:pt idx="203">
                  <c:v>1.34</c:v>
                </c:pt>
                <c:pt idx="204">
                  <c:v>1.3</c:v>
                </c:pt>
                <c:pt idx="205">
                  <c:v>1.3</c:v>
                </c:pt>
                <c:pt idx="206">
                  <c:v>1.31</c:v>
                </c:pt>
                <c:pt idx="207">
                  <c:v>1.38</c:v>
                </c:pt>
                <c:pt idx="208">
                  <c:v>1.35</c:v>
                </c:pt>
                <c:pt idx="209">
                  <c:v>1.41</c:v>
                </c:pt>
                <c:pt idx="210">
                  <c:v>1.33</c:v>
                </c:pt>
                <c:pt idx="211">
                  <c:v>1.32</c:v>
                </c:pt>
                <c:pt idx="212">
                  <c:v>1.25</c:v>
                </c:pt>
                <c:pt idx="213">
                  <c:v>1.22</c:v>
                </c:pt>
                <c:pt idx="214">
                  <c:v>1.25</c:v>
                </c:pt>
                <c:pt idx="215">
                  <c:v>1.28</c:v>
                </c:pt>
                <c:pt idx="216">
                  <c:v>1.24</c:v>
                </c:pt>
                <c:pt idx="217">
                  <c:v>1.27</c:v>
                </c:pt>
                <c:pt idx="218">
                  <c:v>1.29</c:v>
                </c:pt>
                <c:pt idx="219">
                  <c:v>1.24</c:v>
                </c:pt>
                <c:pt idx="220">
                  <c:v>1.23</c:v>
                </c:pt>
                <c:pt idx="221">
                  <c:v>1.2</c:v>
                </c:pt>
                <c:pt idx="222">
                  <c:v>1.18</c:v>
                </c:pt>
                <c:pt idx="223">
                  <c:v>1.22</c:v>
                </c:pt>
                <c:pt idx="224">
                  <c:v>1.17</c:v>
                </c:pt>
                <c:pt idx="225">
                  <c:v>1.27</c:v>
                </c:pt>
                <c:pt idx="226">
                  <c:v>1.3</c:v>
                </c:pt>
                <c:pt idx="227">
                  <c:v>1.26</c:v>
                </c:pt>
                <c:pt idx="228">
                  <c:v>1.3</c:v>
                </c:pt>
                <c:pt idx="229">
                  <c:v>1.35</c:v>
                </c:pt>
                <c:pt idx="230">
                  <c:v>1.36</c:v>
                </c:pt>
                <c:pt idx="231">
                  <c:v>1.3</c:v>
                </c:pt>
                <c:pt idx="232">
                  <c:v>1.29</c:v>
                </c:pt>
                <c:pt idx="233">
                  <c:v>1.23</c:v>
                </c:pt>
                <c:pt idx="234">
                  <c:v>1.24</c:v>
                </c:pt>
                <c:pt idx="235">
                  <c:v>1.45</c:v>
                </c:pt>
                <c:pt idx="236">
                  <c:v>1.46</c:v>
                </c:pt>
                <c:pt idx="237">
                  <c:v>1.44</c:v>
                </c:pt>
                <c:pt idx="238">
                  <c:v>1.49</c:v>
                </c:pt>
                <c:pt idx="239">
                  <c:v>1.49</c:v>
                </c:pt>
                <c:pt idx="240">
                  <c:v>1.52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53-4E3D-82A4-C25FFF56F609}"/>
            </c:ext>
          </c:extLst>
        </c:ser>
        <c:ser>
          <c:idx val="2"/>
          <c:order val="2"/>
          <c:tx>
            <c:strRef>
              <c:f>NPL!$AQ$2</c:f>
              <c:strCache>
                <c:ptCount val="1"/>
                <c:pt idx="0">
                  <c:v>Spotřebitelské úvěry</c:v>
                </c:pt>
              </c:strCache>
            </c:strRef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numRef>
              <c:f>NPL!$AN$4:$AN$244</c:f>
              <c:numCache>
                <c:formatCode>mm/yy</c:formatCode>
                <c:ptCount val="241"/>
                <c:pt idx="0">
                  <c:v>44926</c:v>
                </c:pt>
                <c:pt idx="1">
                  <c:v>44895</c:v>
                </c:pt>
                <c:pt idx="2">
                  <c:v>44865</c:v>
                </c:pt>
                <c:pt idx="3">
                  <c:v>44834</c:v>
                </c:pt>
                <c:pt idx="4">
                  <c:v>44804</c:v>
                </c:pt>
                <c:pt idx="5">
                  <c:v>44773</c:v>
                </c:pt>
                <c:pt idx="6">
                  <c:v>44742</c:v>
                </c:pt>
                <c:pt idx="7">
                  <c:v>44712</c:v>
                </c:pt>
                <c:pt idx="8">
                  <c:v>44681</c:v>
                </c:pt>
                <c:pt idx="9">
                  <c:v>44651</c:v>
                </c:pt>
                <c:pt idx="10">
                  <c:v>44620</c:v>
                </c:pt>
                <c:pt idx="11">
                  <c:v>44592</c:v>
                </c:pt>
                <c:pt idx="12">
                  <c:v>44561</c:v>
                </c:pt>
                <c:pt idx="13">
                  <c:v>44530</c:v>
                </c:pt>
                <c:pt idx="14">
                  <c:v>44500</c:v>
                </c:pt>
                <c:pt idx="15">
                  <c:v>44469</c:v>
                </c:pt>
                <c:pt idx="16">
                  <c:v>44439</c:v>
                </c:pt>
                <c:pt idx="17">
                  <c:v>44408</c:v>
                </c:pt>
                <c:pt idx="18">
                  <c:v>44377</c:v>
                </c:pt>
                <c:pt idx="19">
                  <c:v>44347</c:v>
                </c:pt>
                <c:pt idx="20">
                  <c:v>44316</c:v>
                </c:pt>
                <c:pt idx="21">
                  <c:v>44286</c:v>
                </c:pt>
                <c:pt idx="22">
                  <c:v>44255</c:v>
                </c:pt>
                <c:pt idx="23">
                  <c:v>44227</c:v>
                </c:pt>
                <c:pt idx="24">
                  <c:v>44196</c:v>
                </c:pt>
                <c:pt idx="25">
                  <c:v>44165</c:v>
                </c:pt>
                <c:pt idx="26">
                  <c:v>44135</c:v>
                </c:pt>
                <c:pt idx="27">
                  <c:v>44104</c:v>
                </c:pt>
                <c:pt idx="28">
                  <c:v>44074</c:v>
                </c:pt>
                <c:pt idx="29">
                  <c:v>44043</c:v>
                </c:pt>
                <c:pt idx="30">
                  <c:v>44012</c:v>
                </c:pt>
                <c:pt idx="31">
                  <c:v>43982</c:v>
                </c:pt>
                <c:pt idx="32">
                  <c:v>43951</c:v>
                </c:pt>
                <c:pt idx="33">
                  <c:v>43921</c:v>
                </c:pt>
                <c:pt idx="34">
                  <c:v>43890</c:v>
                </c:pt>
                <c:pt idx="35">
                  <c:v>43861</c:v>
                </c:pt>
                <c:pt idx="36">
                  <c:v>43830</c:v>
                </c:pt>
                <c:pt idx="37">
                  <c:v>43799</c:v>
                </c:pt>
                <c:pt idx="38">
                  <c:v>43769</c:v>
                </c:pt>
                <c:pt idx="39">
                  <c:v>43738</c:v>
                </c:pt>
                <c:pt idx="40">
                  <c:v>43708</c:v>
                </c:pt>
                <c:pt idx="41">
                  <c:v>43677</c:v>
                </c:pt>
                <c:pt idx="42">
                  <c:v>43646</c:v>
                </c:pt>
                <c:pt idx="43">
                  <c:v>43616</c:v>
                </c:pt>
                <c:pt idx="44">
                  <c:v>43585</c:v>
                </c:pt>
                <c:pt idx="45">
                  <c:v>43555</c:v>
                </c:pt>
                <c:pt idx="46">
                  <c:v>43524</c:v>
                </c:pt>
                <c:pt idx="47">
                  <c:v>43496</c:v>
                </c:pt>
                <c:pt idx="48">
                  <c:v>43465</c:v>
                </c:pt>
                <c:pt idx="49">
                  <c:v>43434</c:v>
                </c:pt>
                <c:pt idx="50">
                  <c:v>43404</c:v>
                </c:pt>
                <c:pt idx="51">
                  <c:v>43373</c:v>
                </c:pt>
                <c:pt idx="52">
                  <c:v>43343</c:v>
                </c:pt>
                <c:pt idx="53">
                  <c:v>43312</c:v>
                </c:pt>
                <c:pt idx="54">
                  <c:v>43281</c:v>
                </c:pt>
                <c:pt idx="55">
                  <c:v>43251</c:v>
                </c:pt>
                <c:pt idx="56">
                  <c:v>43220</c:v>
                </c:pt>
                <c:pt idx="57">
                  <c:v>43190</c:v>
                </c:pt>
                <c:pt idx="58">
                  <c:v>43159</c:v>
                </c:pt>
                <c:pt idx="59">
                  <c:v>43131</c:v>
                </c:pt>
                <c:pt idx="60">
                  <c:v>43100</c:v>
                </c:pt>
                <c:pt idx="61">
                  <c:v>43069</c:v>
                </c:pt>
                <c:pt idx="62">
                  <c:v>43039</c:v>
                </c:pt>
                <c:pt idx="63">
                  <c:v>43008</c:v>
                </c:pt>
                <c:pt idx="64">
                  <c:v>42978</c:v>
                </c:pt>
                <c:pt idx="65">
                  <c:v>42947</c:v>
                </c:pt>
                <c:pt idx="66">
                  <c:v>42916</c:v>
                </c:pt>
                <c:pt idx="67">
                  <c:v>42886</c:v>
                </c:pt>
                <c:pt idx="68">
                  <c:v>42855</c:v>
                </c:pt>
                <c:pt idx="69">
                  <c:v>42825</c:v>
                </c:pt>
                <c:pt idx="70">
                  <c:v>42794</c:v>
                </c:pt>
                <c:pt idx="71">
                  <c:v>42766</c:v>
                </c:pt>
                <c:pt idx="72">
                  <c:v>42735</c:v>
                </c:pt>
                <c:pt idx="73">
                  <c:v>42704</c:v>
                </c:pt>
                <c:pt idx="74">
                  <c:v>42674</c:v>
                </c:pt>
                <c:pt idx="75">
                  <c:v>42643</c:v>
                </c:pt>
                <c:pt idx="76">
                  <c:v>42613</c:v>
                </c:pt>
                <c:pt idx="77">
                  <c:v>42582</c:v>
                </c:pt>
                <c:pt idx="78">
                  <c:v>42551</c:v>
                </c:pt>
                <c:pt idx="79">
                  <c:v>42521</c:v>
                </c:pt>
                <c:pt idx="80">
                  <c:v>42490</c:v>
                </c:pt>
                <c:pt idx="81">
                  <c:v>42460</c:v>
                </c:pt>
                <c:pt idx="82">
                  <c:v>42429</c:v>
                </c:pt>
                <c:pt idx="83">
                  <c:v>42400</c:v>
                </c:pt>
                <c:pt idx="84">
                  <c:v>42369</c:v>
                </c:pt>
                <c:pt idx="85">
                  <c:v>42338</c:v>
                </c:pt>
                <c:pt idx="86">
                  <c:v>42308</c:v>
                </c:pt>
                <c:pt idx="87">
                  <c:v>42277</c:v>
                </c:pt>
                <c:pt idx="88">
                  <c:v>42247</c:v>
                </c:pt>
                <c:pt idx="89">
                  <c:v>42216</c:v>
                </c:pt>
                <c:pt idx="90">
                  <c:v>42185</c:v>
                </c:pt>
                <c:pt idx="91">
                  <c:v>42155</c:v>
                </c:pt>
                <c:pt idx="92">
                  <c:v>42124</c:v>
                </c:pt>
                <c:pt idx="93">
                  <c:v>42094</c:v>
                </c:pt>
                <c:pt idx="94">
                  <c:v>42063</c:v>
                </c:pt>
                <c:pt idx="95">
                  <c:v>42035</c:v>
                </c:pt>
                <c:pt idx="96">
                  <c:v>42004</c:v>
                </c:pt>
                <c:pt idx="97">
                  <c:v>41973</c:v>
                </c:pt>
                <c:pt idx="98">
                  <c:v>41943</c:v>
                </c:pt>
                <c:pt idx="99">
                  <c:v>41912</c:v>
                </c:pt>
                <c:pt idx="100">
                  <c:v>41882</c:v>
                </c:pt>
                <c:pt idx="101">
                  <c:v>41851</c:v>
                </c:pt>
                <c:pt idx="102">
                  <c:v>41820</c:v>
                </c:pt>
                <c:pt idx="103">
                  <c:v>41790</c:v>
                </c:pt>
                <c:pt idx="104">
                  <c:v>41759</c:v>
                </c:pt>
                <c:pt idx="105">
                  <c:v>41729</c:v>
                </c:pt>
                <c:pt idx="106">
                  <c:v>41698</c:v>
                </c:pt>
                <c:pt idx="107">
                  <c:v>41670</c:v>
                </c:pt>
                <c:pt idx="108">
                  <c:v>41639</c:v>
                </c:pt>
                <c:pt idx="109">
                  <c:v>41608</c:v>
                </c:pt>
                <c:pt idx="110">
                  <c:v>41578</c:v>
                </c:pt>
                <c:pt idx="111">
                  <c:v>41547</c:v>
                </c:pt>
                <c:pt idx="112">
                  <c:v>41517</c:v>
                </c:pt>
                <c:pt idx="113">
                  <c:v>41486</c:v>
                </c:pt>
                <c:pt idx="114">
                  <c:v>41455</c:v>
                </c:pt>
                <c:pt idx="115">
                  <c:v>41425</c:v>
                </c:pt>
                <c:pt idx="116">
                  <c:v>41394</c:v>
                </c:pt>
                <c:pt idx="117">
                  <c:v>41364</c:v>
                </c:pt>
                <c:pt idx="118">
                  <c:v>41333</c:v>
                </c:pt>
                <c:pt idx="119">
                  <c:v>41305</c:v>
                </c:pt>
                <c:pt idx="120">
                  <c:v>41274</c:v>
                </c:pt>
                <c:pt idx="121">
                  <c:v>41243</c:v>
                </c:pt>
                <c:pt idx="122">
                  <c:v>41213</c:v>
                </c:pt>
                <c:pt idx="123">
                  <c:v>41182</c:v>
                </c:pt>
                <c:pt idx="124">
                  <c:v>41152</c:v>
                </c:pt>
                <c:pt idx="125">
                  <c:v>41121</c:v>
                </c:pt>
                <c:pt idx="126">
                  <c:v>41090</c:v>
                </c:pt>
                <c:pt idx="127">
                  <c:v>41060</c:v>
                </c:pt>
                <c:pt idx="128">
                  <c:v>41029</c:v>
                </c:pt>
                <c:pt idx="129">
                  <c:v>40999</c:v>
                </c:pt>
                <c:pt idx="130">
                  <c:v>40968</c:v>
                </c:pt>
                <c:pt idx="131">
                  <c:v>40939</c:v>
                </c:pt>
                <c:pt idx="132">
                  <c:v>40908</c:v>
                </c:pt>
                <c:pt idx="133">
                  <c:v>40877</c:v>
                </c:pt>
                <c:pt idx="134">
                  <c:v>40847</c:v>
                </c:pt>
                <c:pt idx="135">
                  <c:v>40816</c:v>
                </c:pt>
                <c:pt idx="136">
                  <c:v>40786</c:v>
                </c:pt>
                <c:pt idx="137">
                  <c:v>40755</c:v>
                </c:pt>
                <c:pt idx="138">
                  <c:v>40724</c:v>
                </c:pt>
                <c:pt idx="139">
                  <c:v>40694</c:v>
                </c:pt>
                <c:pt idx="140">
                  <c:v>40663</c:v>
                </c:pt>
                <c:pt idx="141">
                  <c:v>40633</c:v>
                </c:pt>
                <c:pt idx="142">
                  <c:v>40602</c:v>
                </c:pt>
                <c:pt idx="143">
                  <c:v>40574</c:v>
                </c:pt>
                <c:pt idx="144">
                  <c:v>40543</c:v>
                </c:pt>
                <c:pt idx="145">
                  <c:v>40512</c:v>
                </c:pt>
                <c:pt idx="146">
                  <c:v>40482</c:v>
                </c:pt>
                <c:pt idx="147">
                  <c:v>40451</c:v>
                </c:pt>
                <c:pt idx="148">
                  <c:v>40421</c:v>
                </c:pt>
                <c:pt idx="149">
                  <c:v>40390</c:v>
                </c:pt>
                <c:pt idx="150">
                  <c:v>40359</c:v>
                </c:pt>
                <c:pt idx="151">
                  <c:v>40329</c:v>
                </c:pt>
                <c:pt idx="152">
                  <c:v>40298</c:v>
                </c:pt>
                <c:pt idx="153">
                  <c:v>40268</c:v>
                </c:pt>
                <c:pt idx="154">
                  <c:v>40237</c:v>
                </c:pt>
                <c:pt idx="155">
                  <c:v>40209</c:v>
                </c:pt>
                <c:pt idx="156">
                  <c:v>40178</c:v>
                </c:pt>
                <c:pt idx="157">
                  <c:v>40147</c:v>
                </c:pt>
                <c:pt idx="158">
                  <c:v>40117</c:v>
                </c:pt>
                <c:pt idx="159">
                  <c:v>40086</c:v>
                </c:pt>
                <c:pt idx="160">
                  <c:v>40056</c:v>
                </c:pt>
                <c:pt idx="161">
                  <c:v>40025</c:v>
                </c:pt>
                <c:pt idx="162">
                  <c:v>39994</c:v>
                </c:pt>
                <c:pt idx="163">
                  <c:v>39964</c:v>
                </c:pt>
                <c:pt idx="164">
                  <c:v>39933</c:v>
                </c:pt>
                <c:pt idx="165">
                  <c:v>39903</c:v>
                </c:pt>
                <c:pt idx="166">
                  <c:v>39872</c:v>
                </c:pt>
                <c:pt idx="167">
                  <c:v>39844</c:v>
                </c:pt>
                <c:pt idx="168">
                  <c:v>39813</c:v>
                </c:pt>
                <c:pt idx="169">
                  <c:v>39782</c:v>
                </c:pt>
                <c:pt idx="170">
                  <c:v>39752</c:v>
                </c:pt>
                <c:pt idx="171">
                  <c:v>39721</c:v>
                </c:pt>
                <c:pt idx="172">
                  <c:v>39691</c:v>
                </c:pt>
                <c:pt idx="173">
                  <c:v>39660</c:v>
                </c:pt>
                <c:pt idx="174">
                  <c:v>39629</c:v>
                </c:pt>
                <c:pt idx="175">
                  <c:v>39599</c:v>
                </c:pt>
                <c:pt idx="176">
                  <c:v>39568</c:v>
                </c:pt>
                <c:pt idx="177">
                  <c:v>39538</c:v>
                </c:pt>
                <c:pt idx="178">
                  <c:v>39507</c:v>
                </c:pt>
                <c:pt idx="179">
                  <c:v>39478</c:v>
                </c:pt>
                <c:pt idx="180">
                  <c:v>39447</c:v>
                </c:pt>
                <c:pt idx="181">
                  <c:v>39416</c:v>
                </c:pt>
                <c:pt idx="182">
                  <c:v>39386</c:v>
                </c:pt>
                <c:pt idx="183">
                  <c:v>39355</c:v>
                </c:pt>
                <c:pt idx="184">
                  <c:v>39325</c:v>
                </c:pt>
                <c:pt idx="185">
                  <c:v>39294</c:v>
                </c:pt>
                <c:pt idx="186">
                  <c:v>39263</c:v>
                </c:pt>
                <c:pt idx="187">
                  <c:v>39233</c:v>
                </c:pt>
                <c:pt idx="188">
                  <c:v>39202</c:v>
                </c:pt>
                <c:pt idx="189">
                  <c:v>39172</c:v>
                </c:pt>
                <c:pt idx="190">
                  <c:v>39141</c:v>
                </c:pt>
                <c:pt idx="191">
                  <c:v>39113</c:v>
                </c:pt>
                <c:pt idx="192">
                  <c:v>39082</c:v>
                </c:pt>
                <c:pt idx="193">
                  <c:v>39051</c:v>
                </c:pt>
                <c:pt idx="194">
                  <c:v>39021</c:v>
                </c:pt>
                <c:pt idx="195">
                  <c:v>38990</c:v>
                </c:pt>
                <c:pt idx="196">
                  <c:v>38960</c:v>
                </c:pt>
                <c:pt idx="197">
                  <c:v>38929</c:v>
                </c:pt>
                <c:pt idx="198">
                  <c:v>38898</c:v>
                </c:pt>
                <c:pt idx="199">
                  <c:v>38868</c:v>
                </c:pt>
                <c:pt idx="200">
                  <c:v>38837</c:v>
                </c:pt>
                <c:pt idx="201">
                  <c:v>38807</c:v>
                </c:pt>
                <c:pt idx="202">
                  <c:v>38776</c:v>
                </c:pt>
                <c:pt idx="203">
                  <c:v>38748</c:v>
                </c:pt>
                <c:pt idx="204">
                  <c:v>38717</c:v>
                </c:pt>
                <c:pt idx="205">
                  <c:v>38686</c:v>
                </c:pt>
                <c:pt idx="206">
                  <c:v>38656</c:v>
                </c:pt>
                <c:pt idx="207">
                  <c:v>38625</c:v>
                </c:pt>
                <c:pt idx="208">
                  <c:v>38595</c:v>
                </c:pt>
                <c:pt idx="209">
                  <c:v>38564</c:v>
                </c:pt>
                <c:pt idx="210">
                  <c:v>38533</c:v>
                </c:pt>
                <c:pt idx="211">
                  <c:v>38503</c:v>
                </c:pt>
                <c:pt idx="212">
                  <c:v>38472</c:v>
                </c:pt>
                <c:pt idx="213">
                  <c:v>38442</c:v>
                </c:pt>
                <c:pt idx="214">
                  <c:v>38411</c:v>
                </c:pt>
                <c:pt idx="215">
                  <c:v>38383</c:v>
                </c:pt>
                <c:pt idx="216">
                  <c:v>38352</c:v>
                </c:pt>
                <c:pt idx="217">
                  <c:v>38321</c:v>
                </c:pt>
                <c:pt idx="218">
                  <c:v>38291</c:v>
                </c:pt>
                <c:pt idx="219">
                  <c:v>38260</c:v>
                </c:pt>
                <c:pt idx="220">
                  <c:v>38230</c:v>
                </c:pt>
                <c:pt idx="221">
                  <c:v>38199</c:v>
                </c:pt>
                <c:pt idx="222">
                  <c:v>38168</c:v>
                </c:pt>
                <c:pt idx="223">
                  <c:v>38138</c:v>
                </c:pt>
                <c:pt idx="224">
                  <c:v>38107</c:v>
                </c:pt>
                <c:pt idx="225">
                  <c:v>38077</c:v>
                </c:pt>
                <c:pt idx="226">
                  <c:v>38046</c:v>
                </c:pt>
                <c:pt idx="227">
                  <c:v>38017</c:v>
                </c:pt>
                <c:pt idx="228">
                  <c:v>37986</c:v>
                </c:pt>
                <c:pt idx="229">
                  <c:v>37955</c:v>
                </c:pt>
                <c:pt idx="230">
                  <c:v>37925</c:v>
                </c:pt>
                <c:pt idx="231">
                  <c:v>37894</c:v>
                </c:pt>
                <c:pt idx="232">
                  <c:v>37864</c:v>
                </c:pt>
                <c:pt idx="233">
                  <c:v>37833</c:v>
                </c:pt>
                <c:pt idx="234">
                  <c:v>37802</c:v>
                </c:pt>
                <c:pt idx="235">
                  <c:v>37772</c:v>
                </c:pt>
                <c:pt idx="236">
                  <c:v>37741</c:v>
                </c:pt>
                <c:pt idx="237">
                  <c:v>37711</c:v>
                </c:pt>
                <c:pt idx="238">
                  <c:v>37680</c:v>
                </c:pt>
                <c:pt idx="239">
                  <c:v>37652</c:v>
                </c:pt>
                <c:pt idx="240">
                  <c:v>37621</c:v>
                </c:pt>
              </c:numCache>
            </c:numRef>
          </c:cat>
          <c:val>
            <c:numRef>
              <c:f>NPL!$AQ$4:$AQ$244</c:f>
              <c:numCache>
                <c:formatCode>0.00</c:formatCode>
                <c:ptCount val="241"/>
                <c:pt idx="0">
                  <c:v>3.91</c:v>
                </c:pt>
                <c:pt idx="1">
                  <c:v>3.9</c:v>
                </c:pt>
                <c:pt idx="2">
                  <c:v>3.93</c:v>
                </c:pt>
                <c:pt idx="3">
                  <c:v>3.99</c:v>
                </c:pt>
                <c:pt idx="4">
                  <c:v>3.97</c:v>
                </c:pt>
                <c:pt idx="5">
                  <c:v>3.95</c:v>
                </c:pt>
                <c:pt idx="6">
                  <c:v>3.97</c:v>
                </c:pt>
                <c:pt idx="7">
                  <c:v>4.07</c:v>
                </c:pt>
                <c:pt idx="8">
                  <c:v>4.29</c:v>
                </c:pt>
                <c:pt idx="9">
                  <c:v>4.34</c:v>
                </c:pt>
                <c:pt idx="10">
                  <c:v>4.4800000000000004</c:v>
                </c:pt>
                <c:pt idx="11">
                  <c:v>4.67</c:v>
                </c:pt>
                <c:pt idx="12">
                  <c:v>4.67</c:v>
                </c:pt>
                <c:pt idx="13">
                  <c:v>4.7699999999999996</c:v>
                </c:pt>
                <c:pt idx="14">
                  <c:v>4.93</c:v>
                </c:pt>
                <c:pt idx="15">
                  <c:v>5.17</c:v>
                </c:pt>
                <c:pt idx="16">
                  <c:v>5.29</c:v>
                </c:pt>
                <c:pt idx="17">
                  <c:v>5.32</c:v>
                </c:pt>
                <c:pt idx="18">
                  <c:v>5.38</c:v>
                </c:pt>
                <c:pt idx="19">
                  <c:v>5.65</c:v>
                </c:pt>
                <c:pt idx="20">
                  <c:v>5.61</c:v>
                </c:pt>
                <c:pt idx="21">
                  <c:v>5.56</c:v>
                </c:pt>
                <c:pt idx="22">
                  <c:v>5.43</c:v>
                </c:pt>
                <c:pt idx="23">
                  <c:v>5.23</c:v>
                </c:pt>
                <c:pt idx="24">
                  <c:v>5.08</c:v>
                </c:pt>
                <c:pt idx="25">
                  <c:v>4.76</c:v>
                </c:pt>
                <c:pt idx="26">
                  <c:v>4.17</c:v>
                </c:pt>
                <c:pt idx="27">
                  <c:v>4.0999999999999996</c:v>
                </c:pt>
                <c:pt idx="28">
                  <c:v>4.1500000000000004</c:v>
                </c:pt>
                <c:pt idx="29">
                  <c:v>4.2</c:v>
                </c:pt>
                <c:pt idx="30">
                  <c:v>4.25</c:v>
                </c:pt>
                <c:pt idx="31">
                  <c:v>4.21</c:v>
                </c:pt>
                <c:pt idx="32">
                  <c:v>4.17</c:v>
                </c:pt>
                <c:pt idx="33">
                  <c:v>4.0999999999999996</c:v>
                </c:pt>
                <c:pt idx="34">
                  <c:v>4</c:v>
                </c:pt>
                <c:pt idx="35">
                  <c:v>4.03</c:v>
                </c:pt>
                <c:pt idx="36">
                  <c:v>3.99</c:v>
                </c:pt>
                <c:pt idx="37">
                  <c:v>4.09</c:v>
                </c:pt>
                <c:pt idx="38">
                  <c:v>3.93</c:v>
                </c:pt>
                <c:pt idx="39">
                  <c:v>3.94</c:v>
                </c:pt>
                <c:pt idx="40">
                  <c:v>4.16</c:v>
                </c:pt>
                <c:pt idx="41">
                  <c:v>4.21</c:v>
                </c:pt>
                <c:pt idx="42">
                  <c:v>4.21</c:v>
                </c:pt>
                <c:pt idx="43">
                  <c:v>4.4400000000000004</c:v>
                </c:pt>
                <c:pt idx="44">
                  <c:v>4.5</c:v>
                </c:pt>
                <c:pt idx="45">
                  <c:v>4.5</c:v>
                </c:pt>
                <c:pt idx="46">
                  <c:v>4.6399999999999997</c:v>
                </c:pt>
                <c:pt idx="47">
                  <c:v>4.67</c:v>
                </c:pt>
                <c:pt idx="48">
                  <c:v>5.07</c:v>
                </c:pt>
                <c:pt idx="49">
                  <c:v>5.13</c:v>
                </c:pt>
                <c:pt idx="50">
                  <c:v>5.07</c:v>
                </c:pt>
                <c:pt idx="51">
                  <c:v>5.37</c:v>
                </c:pt>
                <c:pt idx="52">
                  <c:v>5.35</c:v>
                </c:pt>
                <c:pt idx="53">
                  <c:v>5.38</c:v>
                </c:pt>
                <c:pt idx="54">
                  <c:v>5.46</c:v>
                </c:pt>
                <c:pt idx="55">
                  <c:v>5.49</c:v>
                </c:pt>
                <c:pt idx="56">
                  <c:v>5.68</c:v>
                </c:pt>
                <c:pt idx="57">
                  <c:v>5.76</c:v>
                </c:pt>
                <c:pt idx="58">
                  <c:v>5.98</c:v>
                </c:pt>
                <c:pt idx="59">
                  <c:v>6.09</c:v>
                </c:pt>
                <c:pt idx="60">
                  <c:v>5.98</c:v>
                </c:pt>
                <c:pt idx="61">
                  <c:v>6.04</c:v>
                </c:pt>
                <c:pt idx="62">
                  <c:v>6.21</c:v>
                </c:pt>
                <c:pt idx="63">
                  <c:v>6.25</c:v>
                </c:pt>
                <c:pt idx="64">
                  <c:v>7.31</c:v>
                </c:pt>
                <c:pt idx="65">
                  <c:v>7.35</c:v>
                </c:pt>
                <c:pt idx="66">
                  <c:v>7.39</c:v>
                </c:pt>
                <c:pt idx="67">
                  <c:v>7.6</c:v>
                </c:pt>
                <c:pt idx="68">
                  <c:v>7.83</c:v>
                </c:pt>
                <c:pt idx="69">
                  <c:v>7.85</c:v>
                </c:pt>
                <c:pt idx="70">
                  <c:v>8.77</c:v>
                </c:pt>
                <c:pt idx="71">
                  <c:v>8.7799999999999994</c:v>
                </c:pt>
                <c:pt idx="72">
                  <c:v>8.89</c:v>
                </c:pt>
                <c:pt idx="73">
                  <c:v>9.0299999999999994</c:v>
                </c:pt>
                <c:pt idx="74">
                  <c:v>8.99</c:v>
                </c:pt>
                <c:pt idx="75">
                  <c:v>9.0399999999999991</c:v>
                </c:pt>
                <c:pt idx="76">
                  <c:v>9.33</c:v>
                </c:pt>
                <c:pt idx="77">
                  <c:v>9.67</c:v>
                </c:pt>
                <c:pt idx="78">
                  <c:v>9.73</c:v>
                </c:pt>
                <c:pt idx="79">
                  <c:v>9.98</c:v>
                </c:pt>
                <c:pt idx="80">
                  <c:v>10.06</c:v>
                </c:pt>
                <c:pt idx="81">
                  <c:v>10.11</c:v>
                </c:pt>
                <c:pt idx="82">
                  <c:v>11.56</c:v>
                </c:pt>
                <c:pt idx="83">
                  <c:v>11.13</c:v>
                </c:pt>
                <c:pt idx="84">
                  <c:v>11.07</c:v>
                </c:pt>
                <c:pt idx="85">
                  <c:v>11.27</c:v>
                </c:pt>
                <c:pt idx="86">
                  <c:v>11.88</c:v>
                </c:pt>
                <c:pt idx="87">
                  <c:v>11.92</c:v>
                </c:pt>
                <c:pt idx="88">
                  <c:v>12.06</c:v>
                </c:pt>
                <c:pt idx="89">
                  <c:v>12.13</c:v>
                </c:pt>
                <c:pt idx="90">
                  <c:v>12.18</c:v>
                </c:pt>
                <c:pt idx="91">
                  <c:v>11.49</c:v>
                </c:pt>
                <c:pt idx="92">
                  <c:v>11.77</c:v>
                </c:pt>
                <c:pt idx="93">
                  <c:v>11.76</c:v>
                </c:pt>
                <c:pt idx="94">
                  <c:v>12.14</c:v>
                </c:pt>
                <c:pt idx="95">
                  <c:v>12.16</c:v>
                </c:pt>
                <c:pt idx="96">
                  <c:v>12.01</c:v>
                </c:pt>
                <c:pt idx="97">
                  <c:v>11.8</c:v>
                </c:pt>
                <c:pt idx="98">
                  <c:v>12.11</c:v>
                </c:pt>
                <c:pt idx="99">
                  <c:v>12.16</c:v>
                </c:pt>
                <c:pt idx="100">
                  <c:v>12.32</c:v>
                </c:pt>
                <c:pt idx="101">
                  <c:v>12.21</c:v>
                </c:pt>
                <c:pt idx="102">
                  <c:v>12.25</c:v>
                </c:pt>
                <c:pt idx="103">
                  <c:v>12.37</c:v>
                </c:pt>
                <c:pt idx="104">
                  <c:v>12.34</c:v>
                </c:pt>
                <c:pt idx="105">
                  <c:v>12.18</c:v>
                </c:pt>
                <c:pt idx="106">
                  <c:v>12.35</c:v>
                </c:pt>
                <c:pt idx="107">
                  <c:v>12.32</c:v>
                </c:pt>
                <c:pt idx="108">
                  <c:v>12.18</c:v>
                </c:pt>
                <c:pt idx="109">
                  <c:v>12.26</c:v>
                </c:pt>
                <c:pt idx="110">
                  <c:v>12.27</c:v>
                </c:pt>
                <c:pt idx="111">
                  <c:v>12.24</c:v>
                </c:pt>
                <c:pt idx="112">
                  <c:v>12.25</c:v>
                </c:pt>
                <c:pt idx="113">
                  <c:v>12.22</c:v>
                </c:pt>
                <c:pt idx="114">
                  <c:v>12.22</c:v>
                </c:pt>
                <c:pt idx="115">
                  <c:v>12.52</c:v>
                </c:pt>
                <c:pt idx="116">
                  <c:v>12.45</c:v>
                </c:pt>
                <c:pt idx="117">
                  <c:v>12.39</c:v>
                </c:pt>
                <c:pt idx="118">
                  <c:v>12.2</c:v>
                </c:pt>
                <c:pt idx="119">
                  <c:v>12.21</c:v>
                </c:pt>
                <c:pt idx="120">
                  <c:v>12.32</c:v>
                </c:pt>
                <c:pt idx="121">
                  <c:v>12.25</c:v>
                </c:pt>
                <c:pt idx="122">
                  <c:v>12.38</c:v>
                </c:pt>
                <c:pt idx="123">
                  <c:v>12.28</c:v>
                </c:pt>
                <c:pt idx="124">
                  <c:v>12.3</c:v>
                </c:pt>
                <c:pt idx="125">
                  <c:v>12.31</c:v>
                </c:pt>
                <c:pt idx="126">
                  <c:v>12.25</c:v>
                </c:pt>
                <c:pt idx="127">
                  <c:v>12.24</c:v>
                </c:pt>
                <c:pt idx="128">
                  <c:v>12.07</c:v>
                </c:pt>
                <c:pt idx="129">
                  <c:v>11.74</c:v>
                </c:pt>
                <c:pt idx="130">
                  <c:v>11.65</c:v>
                </c:pt>
                <c:pt idx="131">
                  <c:v>11.54</c:v>
                </c:pt>
                <c:pt idx="132">
                  <c:v>11.3</c:v>
                </c:pt>
                <c:pt idx="133">
                  <c:v>11.84</c:v>
                </c:pt>
                <c:pt idx="134">
                  <c:v>11.96</c:v>
                </c:pt>
                <c:pt idx="135">
                  <c:v>12.21</c:v>
                </c:pt>
                <c:pt idx="136">
                  <c:v>12.16</c:v>
                </c:pt>
                <c:pt idx="137">
                  <c:v>12.23</c:v>
                </c:pt>
                <c:pt idx="138">
                  <c:v>12.25</c:v>
                </c:pt>
                <c:pt idx="139">
                  <c:v>12.2</c:v>
                </c:pt>
                <c:pt idx="140">
                  <c:v>12.32</c:v>
                </c:pt>
                <c:pt idx="141">
                  <c:v>12.23</c:v>
                </c:pt>
                <c:pt idx="142">
                  <c:v>12.25</c:v>
                </c:pt>
                <c:pt idx="143">
                  <c:v>12.08</c:v>
                </c:pt>
                <c:pt idx="144">
                  <c:v>11.71</c:v>
                </c:pt>
                <c:pt idx="145">
                  <c:v>12.23</c:v>
                </c:pt>
                <c:pt idx="146">
                  <c:v>11.96</c:v>
                </c:pt>
                <c:pt idx="147">
                  <c:v>11.88</c:v>
                </c:pt>
                <c:pt idx="148">
                  <c:v>10.25</c:v>
                </c:pt>
                <c:pt idx="149">
                  <c:v>10.09</c:v>
                </c:pt>
                <c:pt idx="150">
                  <c:v>9.83</c:v>
                </c:pt>
                <c:pt idx="151">
                  <c:v>9.7899999999999991</c:v>
                </c:pt>
                <c:pt idx="152">
                  <c:v>9.57</c:v>
                </c:pt>
                <c:pt idx="153">
                  <c:v>9.36</c:v>
                </c:pt>
                <c:pt idx="154">
                  <c:v>9.23</c:v>
                </c:pt>
                <c:pt idx="155">
                  <c:v>8.83</c:v>
                </c:pt>
                <c:pt idx="156">
                  <c:v>8.41</c:v>
                </c:pt>
                <c:pt idx="157">
                  <c:v>8.39</c:v>
                </c:pt>
                <c:pt idx="158">
                  <c:v>8.5299999999999994</c:v>
                </c:pt>
                <c:pt idx="159">
                  <c:v>8.24</c:v>
                </c:pt>
                <c:pt idx="160">
                  <c:v>8.2100000000000009</c:v>
                </c:pt>
                <c:pt idx="161">
                  <c:v>7.86</c:v>
                </c:pt>
                <c:pt idx="162">
                  <c:v>7.54</c:v>
                </c:pt>
                <c:pt idx="163">
                  <c:v>7.56</c:v>
                </c:pt>
                <c:pt idx="164">
                  <c:v>7.38</c:v>
                </c:pt>
                <c:pt idx="165">
                  <c:v>7.22</c:v>
                </c:pt>
                <c:pt idx="166">
                  <c:v>7.16</c:v>
                </c:pt>
                <c:pt idx="167">
                  <c:v>6.97</c:v>
                </c:pt>
                <c:pt idx="168">
                  <c:v>6.73</c:v>
                </c:pt>
                <c:pt idx="169">
                  <c:v>6.69</c:v>
                </c:pt>
                <c:pt idx="170">
                  <c:v>6.58</c:v>
                </c:pt>
                <c:pt idx="171">
                  <c:v>6.52</c:v>
                </c:pt>
                <c:pt idx="172">
                  <c:v>6.55</c:v>
                </c:pt>
                <c:pt idx="173">
                  <c:v>6.55</c:v>
                </c:pt>
                <c:pt idx="174">
                  <c:v>6.61</c:v>
                </c:pt>
                <c:pt idx="175">
                  <c:v>6.62</c:v>
                </c:pt>
                <c:pt idx="176">
                  <c:v>7.24</c:v>
                </c:pt>
                <c:pt idx="177">
                  <c:v>7.74</c:v>
                </c:pt>
                <c:pt idx="178">
                  <c:v>7.74</c:v>
                </c:pt>
                <c:pt idx="179">
                  <c:v>7.61</c:v>
                </c:pt>
                <c:pt idx="180">
                  <c:v>7.39</c:v>
                </c:pt>
                <c:pt idx="181">
                  <c:v>7.28</c:v>
                </c:pt>
                <c:pt idx="182">
                  <c:v>7.23</c:v>
                </c:pt>
                <c:pt idx="183">
                  <c:v>7.92</c:v>
                </c:pt>
                <c:pt idx="184">
                  <c:v>7.46</c:v>
                </c:pt>
                <c:pt idx="185">
                  <c:v>7.34</c:v>
                </c:pt>
                <c:pt idx="186">
                  <c:v>7.27</c:v>
                </c:pt>
                <c:pt idx="187">
                  <c:v>7.3</c:v>
                </c:pt>
                <c:pt idx="188">
                  <c:v>7.48</c:v>
                </c:pt>
                <c:pt idx="189">
                  <c:v>7.42</c:v>
                </c:pt>
                <c:pt idx="190">
                  <c:v>7.56</c:v>
                </c:pt>
                <c:pt idx="191">
                  <c:v>7.27</c:v>
                </c:pt>
                <c:pt idx="192">
                  <c:v>7.19</c:v>
                </c:pt>
                <c:pt idx="193">
                  <c:v>7.76</c:v>
                </c:pt>
                <c:pt idx="194">
                  <c:v>7.85</c:v>
                </c:pt>
                <c:pt idx="195">
                  <c:v>8.07</c:v>
                </c:pt>
                <c:pt idx="196">
                  <c:v>8.06</c:v>
                </c:pt>
                <c:pt idx="197">
                  <c:v>8.06</c:v>
                </c:pt>
                <c:pt idx="198">
                  <c:v>8.0500000000000007</c:v>
                </c:pt>
                <c:pt idx="199">
                  <c:v>8.0399999999999991</c:v>
                </c:pt>
                <c:pt idx="200">
                  <c:v>8.15</c:v>
                </c:pt>
                <c:pt idx="201">
                  <c:v>8.27</c:v>
                </c:pt>
                <c:pt idx="202">
                  <c:v>8.5299999999999994</c:v>
                </c:pt>
                <c:pt idx="203">
                  <c:v>8.44</c:v>
                </c:pt>
                <c:pt idx="204">
                  <c:v>8.27</c:v>
                </c:pt>
                <c:pt idx="205">
                  <c:v>8.51</c:v>
                </c:pt>
                <c:pt idx="206">
                  <c:v>8.94</c:v>
                </c:pt>
                <c:pt idx="207">
                  <c:v>9.02</c:v>
                </c:pt>
                <c:pt idx="208">
                  <c:v>8.9499999999999993</c:v>
                </c:pt>
                <c:pt idx="209">
                  <c:v>9</c:v>
                </c:pt>
                <c:pt idx="210">
                  <c:v>8.86</c:v>
                </c:pt>
                <c:pt idx="211">
                  <c:v>8.9</c:v>
                </c:pt>
                <c:pt idx="212">
                  <c:v>8.99</c:v>
                </c:pt>
                <c:pt idx="213">
                  <c:v>8.84</c:v>
                </c:pt>
                <c:pt idx="214">
                  <c:v>8.81</c:v>
                </c:pt>
                <c:pt idx="215">
                  <c:v>8.5</c:v>
                </c:pt>
                <c:pt idx="216">
                  <c:v>8.58</c:v>
                </c:pt>
                <c:pt idx="217">
                  <c:v>8.91</c:v>
                </c:pt>
                <c:pt idx="218">
                  <c:v>9.1</c:v>
                </c:pt>
                <c:pt idx="219">
                  <c:v>9.26</c:v>
                </c:pt>
                <c:pt idx="220">
                  <c:v>9.1999999999999993</c:v>
                </c:pt>
                <c:pt idx="221">
                  <c:v>9.1199999999999992</c:v>
                </c:pt>
                <c:pt idx="222">
                  <c:v>9.0399999999999991</c:v>
                </c:pt>
                <c:pt idx="223">
                  <c:v>9.15</c:v>
                </c:pt>
                <c:pt idx="224">
                  <c:v>9.39</c:v>
                </c:pt>
                <c:pt idx="225">
                  <c:v>9.4</c:v>
                </c:pt>
                <c:pt idx="226">
                  <c:v>9.2100000000000009</c:v>
                </c:pt>
                <c:pt idx="227">
                  <c:v>9.5399999999999991</c:v>
                </c:pt>
                <c:pt idx="228">
                  <c:v>9.32</c:v>
                </c:pt>
                <c:pt idx="229">
                  <c:v>9.25</c:v>
                </c:pt>
                <c:pt idx="230">
                  <c:v>5.99</c:v>
                </c:pt>
                <c:pt idx="231">
                  <c:v>6.38</c:v>
                </c:pt>
                <c:pt idx="232">
                  <c:v>7.75</c:v>
                </c:pt>
                <c:pt idx="233">
                  <c:v>7.27</c:v>
                </c:pt>
                <c:pt idx="234">
                  <c:v>6.81</c:v>
                </c:pt>
                <c:pt idx="235">
                  <c:v>7.16</c:v>
                </c:pt>
                <c:pt idx="236">
                  <c:v>7.57</c:v>
                </c:pt>
                <c:pt idx="237">
                  <c:v>7.61</c:v>
                </c:pt>
                <c:pt idx="238">
                  <c:v>7.36</c:v>
                </c:pt>
                <c:pt idx="239">
                  <c:v>7.54</c:v>
                </c:pt>
                <c:pt idx="240">
                  <c:v>9.17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F53-4E3D-82A4-C25FFF56F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115216"/>
        <c:axId val="498115608"/>
      </c:lineChart>
      <c:dateAx>
        <c:axId val="498115216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98115608"/>
        <c:crosses val="autoZero"/>
        <c:auto val="1"/>
        <c:lblOffset val="100"/>
        <c:baseTimeUnit val="months"/>
        <c:majorUnit val="24"/>
        <c:majorTimeUnit val="months"/>
        <c:minorUnit val="3"/>
        <c:minorTimeUnit val="months"/>
      </c:dateAx>
      <c:valAx>
        <c:axId val="498115608"/>
        <c:scaling>
          <c:orientation val="minMax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981152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5277777777777777E-3"/>
          <c:y val="0.83385694444444447"/>
          <c:w val="0.99266510033020061"/>
          <c:h val="0.16614305555555556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 sz="1300" b="0" i="0">
          <a:solidFill>
            <a:schemeClr val="bg1"/>
          </a:solidFill>
          <a:latin typeface="Arial"/>
        </a:defRPr>
      </a:pPr>
      <a:endParaRPr lang="cs-C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0.01487</cdr:x>
      <cdr:y>0.27155</cdr:y>
    </cdr:from>
    <cdr:to>
      <cdr:x>0.06133</cdr:x>
      <cdr:y>0.66021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BC88722-33ED-9237-2DE1-6059DE614204}"/>
            </a:ext>
          </a:extLst>
        </cdr:cNvPr>
        <cdr:cNvSpPr txBox="1"/>
      </cdr:nvSpPr>
      <cdr:spPr>
        <a:xfrm xmlns:a="http://schemas.openxmlformats.org/drawingml/2006/main">
          <a:off x="112413" y="1075339"/>
          <a:ext cx="351238" cy="1539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lIns="0" tIns="0" rIns="0" bIns="0" rtlCol="0"/>
        <a:lstStyle xmlns:a="http://schemas.openxmlformats.org/drawingml/2006/main"/>
        <a:p xmlns:a="http://schemas.openxmlformats.org/drawingml/2006/main">
          <a:r>
            <a:rPr lang="cs-CZ" dirty="0">
              <a:solidFill>
                <a:schemeClr val="bg1"/>
              </a:solidFill>
              <a:latin typeface="Proxima Nova Th" panose="02000506030000020004" pitchFamily="50" charset="0"/>
              <a:cs typeface="Calibri" panose="020F0502020204030204" pitchFamily="34" charset="0"/>
            </a:rPr>
            <a:t>Růst</a:t>
          </a:r>
          <a:r>
            <a:rPr lang="cs-CZ" baseline="0" dirty="0">
              <a:solidFill>
                <a:schemeClr val="bg1"/>
              </a:solidFill>
              <a:latin typeface="Proxima Nova Th" panose="02000506030000020004" pitchFamily="50" charset="0"/>
              <a:cs typeface="Calibri" panose="020F0502020204030204" pitchFamily="34" charset="0"/>
            </a:rPr>
            <a:t> cen za 5 let (%)</a:t>
          </a:r>
          <a:endParaRPr lang="cs-CZ" dirty="0">
            <a:solidFill>
              <a:schemeClr val="bg1"/>
            </a:solidFill>
            <a:latin typeface="Proxima Nova Th" panose="02000506030000020004" pitchFamily="50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0.44238</cdr:x>
      <cdr:y>0.92319</cdr:y>
    </cdr:from>
    <cdr:to>
      <cdr:x>0.73781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5CB3404-1047-79B5-101F-FE09B4C3C02E}"/>
            </a:ext>
          </a:extLst>
        </cdr:cNvPr>
        <cdr:cNvSpPr txBox="1"/>
      </cdr:nvSpPr>
      <cdr:spPr>
        <a:xfrm xmlns:a="http://schemas.openxmlformats.org/drawingml/2006/main">
          <a:off x="3344393" y="3832080"/>
          <a:ext cx="2233451" cy="31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>
              <a:solidFill>
                <a:schemeClr val="bg1"/>
              </a:solidFill>
              <a:latin typeface="Proxima Nova Th" panose="02000506030000020004" pitchFamily="50" charset="0"/>
              <a:cs typeface="Calibri" panose="020F0502020204030204" pitchFamily="34" charset="0"/>
            </a:rPr>
            <a:t>Růst</a:t>
          </a:r>
          <a:r>
            <a:rPr lang="cs-CZ" baseline="0" dirty="0">
              <a:solidFill>
                <a:schemeClr val="bg1"/>
              </a:solidFill>
              <a:latin typeface="Proxima Nova Th" panose="02000506030000020004" pitchFamily="50" charset="0"/>
              <a:cs typeface="Calibri" panose="020F0502020204030204" pitchFamily="34" charset="0"/>
            </a:rPr>
            <a:t> cen za 3 roky (%)</a:t>
          </a:r>
          <a:endParaRPr lang="cs-CZ" dirty="0">
            <a:solidFill>
              <a:schemeClr val="bg1"/>
            </a:solidFill>
            <a:latin typeface="Proxima Nova Th" panose="02000506030000020004" pitchFamily="50" charset="0"/>
            <a:cs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125F4CA-4F90-49BE-8120-5405ADA3B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9C7697-4B99-4296-8501-298E0C9D56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E98D0-8791-4AE9-B692-A38A764BA783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ED4061-3537-4C5C-9178-4CDA856A7E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87ED2A-7083-408C-BA92-4B87F2C128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E66C4-CBB9-47DA-8485-4BFD8AAE7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889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16E2D-EB57-4CCA-BDDB-BB68906C4234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406D6-4A6A-49DA-A8F7-80B8C14AB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485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cbaonline.cz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baonline.cz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cbaonline.cz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cbaonline.cz/" TargetMode="Externa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cbaonline.cz/" TargetMode="Externa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cbaonline.cz/" TargetMode="Externa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baonline.cz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cbaonline.cz/" TargetMode="Externa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cbaonline.cz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azke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Zástupný symbol obrázku 6">
            <a:extLst>
              <a:ext uri="{FF2B5EF4-FFF2-40B4-BE49-F238E27FC236}">
                <a16:creationId xmlns:a16="http://schemas.microsoft.com/office/drawing/2014/main" id="{72AF249F-9EA0-4DBA-B46D-56D0CB969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101" y="0"/>
            <a:ext cx="6111899" cy="6858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63758EC6-F95B-45EB-A0FB-7959F77129F4}"/>
              </a:ext>
            </a:extLst>
          </p:cNvPr>
          <p:cNvGrpSpPr/>
          <p:nvPr userDrawn="1"/>
        </p:nvGrpSpPr>
        <p:grpSpPr>
          <a:xfrm>
            <a:off x="339233" y="337645"/>
            <a:ext cx="11519530" cy="6129445"/>
            <a:chOff x="339233" y="337645"/>
            <a:chExt cx="11519530" cy="6129445"/>
          </a:xfrm>
        </p:grpSpPr>
        <p:sp>
          <p:nvSpPr>
            <p:cNvPr id="3" name="Volný tvar: obrazec 2">
              <a:extLst>
                <a:ext uri="{FF2B5EF4-FFF2-40B4-BE49-F238E27FC236}">
                  <a16:creationId xmlns:a16="http://schemas.microsoft.com/office/drawing/2014/main" id="{1F68489A-DA1D-4068-9B48-C1A013B4C3DA}"/>
                </a:ext>
              </a:extLst>
            </p:cNvPr>
            <p:cNvSpPr/>
            <p:nvPr/>
          </p:nvSpPr>
          <p:spPr>
            <a:xfrm>
              <a:off x="339233" y="337645"/>
              <a:ext cx="6817" cy="6129445"/>
            </a:xfrm>
            <a:custGeom>
              <a:avLst/>
              <a:gdLst>
                <a:gd name="connsiteX0" fmla="*/ -3781 w 6817"/>
                <a:gd name="connsiteY0" fmla="*/ -1454 h 6129445"/>
                <a:gd name="connsiteX1" fmla="*/ -3781 w 6817"/>
                <a:gd name="connsiteY1" fmla="*/ 6127992 h 612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6129445">
                  <a:moveTo>
                    <a:pt x="-3781" y="-1454"/>
                  </a:moveTo>
                  <a:lnTo>
                    <a:pt x="-3781" y="6127992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9F8854AD-2830-4806-929A-360866D27ED0}"/>
                </a:ext>
              </a:extLst>
            </p:cNvPr>
            <p:cNvSpPr/>
            <p:nvPr/>
          </p:nvSpPr>
          <p:spPr>
            <a:xfrm>
              <a:off x="8014263" y="337645"/>
              <a:ext cx="6817" cy="6129445"/>
            </a:xfrm>
            <a:custGeom>
              <a:avLst/>
              <a:gdLst>
                <a:gd name="connsiteX0" fmla="*/ -3781 w 6817"/>
                <a:gd name="connsiteY0" fmla="*/ -1454 h 6129445"/>
                <a:gd name="connsiteX1" fmla="*/ -3781 w 6817"/>
                <a:gd name="connsiteY1" fmla="*/ 6127992 h 612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6129445">
                  <a:moveTo>
                    <a:pt x="-3781" y="-1454"/>
                  </a:moveTo>
                  <a:lnTo>
                    <a:pt x="-3781" y="6127992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7FDC7C67-ADEE-45DB-A4F7-3AB55DF251E5}"/>
                </a:ext>
              </a:extLst>
            </p:cNvPr>
            <p:cNvSpPr/>
            <p:nvPr/>
          </p:nvSpPr>
          <p:spPr>
            <a:xfrm>
              <a:off x="9933070" y="337645"/>
              <a:ext cx="6817" cy="6129445"/>
            </a:xfrm>
            <a:custGeom>
              <a:avLst/>
              <a:gdLst>
                <a:gd name="connsiteX0" fmla="*/ -3781 w 6817"/>
                <a:gd name="connsiteY0" fmla="*/ -1454 h 6129445"/>
                <a:gd name="connsiteX1" fmla="*/ -3781 w 6817"/>
                <a:gd name="connsiteY1" fmla="*/ 6127992 h 612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6129445">
                  <a:moveTo>
                    <a:pt x="-3781" y="-1454"/>
                  </a:moveTo>
                  <a:lnTo>
                    <a:pt x="-3781" y="6127992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14601F3B-B369-4B96-90B9-0A8868DCB2DA}"/>
                </a:ext>
              </a:extLst>
            </p:cNvPr>
            <p:cNvSpPr/>
            <p:nvPr/>
          </p:nvSpPr>
          <p:spPr>
            <a:xfrm>
              <a:off x="6095453" y="337645"/>
              <a:ext cx="6817" cy="6129445"/>
            </a:xfrm>
            <a:custGeom>
              <a:avLst/>
              <a:gdLst>
                <a:gd name="connsiteX0" fmla="*/ -3781 w 6817"/>
                <a:gd name="connsiteY0" fmla="*/ -1454 h 6129445"/>
                <a:gd name="connsiteX1" fmla="*/ -3781 w 6817"/>
                <a:gd name="connsiteY1" fmla="*/ 6127992 h 612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6129445">
                  <a:moveTo>
                    <a:pt x="-3781" y="-1454"/>
                  </a:moveTo>
                  <a:lnTo>
                    <a:pt x="-3781" y="6127992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72660750-0073-49DA-A058-A4B3896F2863}"/>
                </a:ext>
              </a:extLst>
            </p:cNvPr>
            <p:cNvSpPr/>
            <p:nvPr/>
          </p:nvSpPr>
          <p:spPr>
            <a:xfrm>
              <a:off x="11851946" y="337645"/>
              <a:ext cx="6817" cy="6129445"/>
            </a:xfrm>
            <a:custGeom>
              <a:avLst/>
              <a:gdLst>
                <a:gd name="connsiteX0" fmla="*/ -3781 w 6817"/>
                <a:gd name="connsiteY0" fmla="*/ -1454 h 6129445"/>
                <a:gd name="connsiteX1" fmla="*/ -3781 w 6817"/>
                <a:gd name="connsiteY1" fmla="*/ 6127992 h 612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6129445">
                  <a:moveTo>
                    <a:pt x="-3781" y="-1454"/>
                  </a:moveTo>
                  <a:lnTo>
                    <a:pt x="-3781" y="6127992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</p:grpSp>
      <p:sp>
        <p:nvSpPr>
          <p:cNvPr id="28" name="Nadpis 1">
            <a:extLst>
              <a:ext uri="{FF2B5EF4-FFF2-40B4-BE49-F238E27FC236}">
                <a16:creationId xmlns:a16="http://schemas.microsoft.com/office/drawing/2014/main" id="{7719BB03-12C7-4869-9CB1-8010A1DC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3485032" cy="900112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 dirty="0"/>
              <a:t>Kliknutím lze upravit styl.</a:t>
            </a:r>
          </a:p>
        </p:txBody>
      </p:sp>
      <p:sp>
        <p:nvSpPr>
          <p:cNvPr id="33" name="Zástupný text 2">
            <a:extLst>
              <a:ext uri="{FF2B5EF4-FFF2-40B4-BE49-F238E27FC236}">
                <a16:creationId xmlns:a16="http://schemas.microsoft.com/office/drawing/2014/main" id="{68307D63-C583-4856-9104-950BCD7B6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5455219"/>
            <a:ext cx="3485031" cy="9527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D8174950-935D-49FB-B7C7-0D9A56F05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620688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14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">
          <p15:clr>
            <a:srgbClr val="FBAE40"/>
          </p15:clr>
        </p15:guide>
        <p15:guide id="2" pos="7628">
          <p15:clr>
            <a:srgbClr val="FBAE40"/>
          </p15:clr>
        </p15:guide>
        <p15:guide id="3" orient="horz" pos="51">
          <p15:clr>
            <a:srgbClr val="FBAE40"/>
          </p15:clr>
        </p15:guide>
        <p15:guide id="4" orient="horz" pos="42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52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22.02.2023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5" name="Zástupný symbol pro datum 4">
            <a:extLst>
              <a:ext uri="{FF2B5EF4-FFF2-40B4-BE49-F238E27FC236}">
                <a16:creationId xmlns:a16="http://schemas.microsoft.com/office/drawing/2014/main" id="{96DF018E-8745-4C15-B16E-0C4CE1F8DAA6}"/>
              </a:ext>
            </a:extLst>
          </p:cNvPr>
          <p:cNvSpPr txBox="1">
            <a:spLocks/>
          </p:cNvSpPr>
          <p:nvPr userDrawn="1"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22.02.2023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22.02.2023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Zástupný symbol pro datum 4">
            <a:extLst>
              <a:ext uri="{FF2B5EF4-FFF2-40B4-BE49-F238E27FC236}">
                <a16:creationId xmlns:a16="http://schemas.microsoft.com/office/drawing/2014/main" id="{DB437DB5-08E5-4B98-8BFA-BBEDA5A5F95B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22.02.2023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52AAC75-85BF-4CE4-B64C-2F00B6C34A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  <p:sp>
        <p:nvSpPr>
          <p:cNvPr id="19" name="Nadpis 8">
            <a:extLst>
              <a:ext uri="{FF2B5EF4-FFF2-40B4-BE49-F238E27FC236}">
                <a16:creationId xmlns:a16="http://schemas.microsoft.com/office/drawing/2014/main" id="{85514A0F-7493-4597-8FAD-3ECF839E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0" name="Zástupný text 33">
            <a:extLst>
              <a:ext uri="{FF2B5EF4-FFF2-40B4-BE49-F238E27FC236}">
                <a16:creationId xmlns:a16="http://schemas.microsoft.com/office/drawing/2014/main" id="{EF10C459-19C6-47F1-A07D-68431F6D2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67515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ekce s odrážkami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>
            <a:extLst>
              <a:ext uri="{FF2B5EF4-FFF2-40B4-BE49-F238E27FC236}">
                <a16:creationId xmlns:a16="http://schemas.microsoft.com/office/drawing/2014/main" id="{2CAE3E40-03A2-4C8B-A330-0988DFE88E8A}"/>
              </a:ext>
            </a:extLst>
          </p:cNvPr>
          <p:cNvGrpSpPr/>
          <p:nvPr userDrawn="1"/>
        </p:nvGrpSpPr>
        <p:grpSpPr>
          <a:xfrm>
            <a:off x="335360" y="439479"/>
            <a:ext cx="11507005" cy="5939840"/>
            <a:chOff x="335360" y="439479"/>
            <a:chExt cx="11507005" cy="5939840"/>
          </a:xfrm>
        </p:grpSpPr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C614EA22-DEBC-4375-8809-647DC53D72C9}"/>
                </a:ext>
              </a:extLst>
            </p:cNvPr>
            <p:cNvSpPr/>
            <p:nvPr/>
          </p:nvSpPr>
          <p:spPr>
            <a:xfrm>
              <a:off x="335360" y="439479"/>
              <a:ext cx="7200" cy="5939840"/>
            </a:xfrm>
            <a:custGeom>
              <a:avLst/>
              <a:gdLst>
                <a:gd name="connsiteX0" fmla="*/ 0 w 19293"/>
                <a:gd name="connsiteY0" fmla="*/ 0 h 5939840"/>
                <a:gd name="connsiteX1" fmla="*/ 19293 w 19293"/>
                <a:gd name="connsiteY1" fmla="*/ 0 h 5939840"/>
                <a:gd name="connsiteX2" fmla="*/ 19293 w 19293"/>
                <a:gd name="connsiteY2" fmla="*/ 5939841 h 5939840"/>
                <a:gd name="connsiteX3" fmla="*/ 0 w 19293"/>
                <a:gd name="connsiteY3" fmla="*/ 5939841 h 593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39840">
                  <a:moveTo>
                    <a:pt x="0" y="0"/>
                  </a:moveTo>
                  <a:lnTo>
                    <a:pt x="19293" y="0"/>
                  </a:lnTo>
                  <a:lnTo>
                    <a:pt x="19293" y="5939841"/>
                  </a:lnTo>
                  <a:lnTo>
                    <a:pt x="0" y="5939841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AF8D4348-B25C-4930-AC68-58A7FFD1F5C3}"/>
                </a:ext>
              </a:extLst>
            </p:cNvPr>
            <p:cNvSpPr/>
            <p:nvPr/>
          </p:nvSpPr>
          <p:spPr>
            <a:xfrm>
              <a:off x="6086455" y="440463"/>
              <a:ext cx="7200" cy="5937936"/>
            </a:xfrm>
            <a:custGeom>
              <a:avLst/>
              <a:gdLst>
                <a:gd name="connsiteX0" fmla="*/ 0 w 19293"/>
                <a:gd name="connsiteY0" fmla="*/ 0 h 5937936"/>
                <a:gd name="connsiteX1" fmla="*/ 19293 w 19293"/>
                <a:gd name="connsiteY1" fmla="*/ 0 h 5937936"/>
                <a:gd name="connsiteX2" fmla="*/ 19293 w 19293"/>
                <a:gd name="connsiteY2" fmla="*/ 5937937 h 5937936"/>
                <a:gd name="connsiteX3" fmla="*/ 0 w 19293"/>
                <a:gd name="connsiteY3" fmla="*/ 5937937 h 59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37936">
                  <a:moveTo>
                    <a:pt x="0" y="0"/>
                  </a:moveTo>
                  <a:lnTo>
                    <a:pt x="19293" y="0"/>
                  </a:lnTo>
                  <a:lnTo>
                    <a:pt x="19293" y="5937937"/>
                  </a:lnTo>
                  <a:lnTo>
                    <a:pt x="0" y="5937937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791CC143-54F3-47DD-B757-543F7F39426B}"/>
                </a:ext>
              </a:extLst>
            </p:cNvPr>
            <p:cNvSpPr/>
            <p:nvPr/>
          </p:nvSpPr>
          <p:spPr>
            <a:xfrm>
              <a:off x="11835165" y="440463"/>
              <a:ext cx="7200" cy="5937936"/>
            </a:xfrm>
            <a:custGeom>
              <a:avLst/>
              <a:gdLst>
                <a:gd name="connsiteX0" fmla="*/ 0 w 19293"/>
                <a:gd name="connsiteY0" fmla="*/ 0 h 5937936"/>
                <a:gd name="connsiteX1" fmla="*/ 19293 w 19293"/>
                <a:gd name="connsiteY1" fmla="*/ 0 h 5937936"/>
                <a:gd name="connsiteX2" fmla="*/ 19293 w 19293"/>
                <a:gd name="connsiteY2" fmla="*/ 5937937 h 5937936"/>
                <a:gd name="connsiteX3" fmla="*/ 0 w 19293"/>
                <a:gd name="connsiteY3" fmla="*/ 5937937 h 59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37936">
                  <a:moveTo>
                    <a:pt x="0" y="0"/>
                  </a:moveTo>
                  <a:lnTo>
                    <a:pt x="19293" y="0"/>
                  </a:lnTo>
                  <a:lnTo>
                    <a:pt x="19293" y="5937937"/>
                  </a:lnTo>
                  <a:lnTo>
                    <a:pt x="0" y="5937937"/>
                  </a:lnTo>
                  <a:close/>
                </a:path>
              </a:pathLst>
            </a:custGeom>
            <a:solidFill>
              <a:srgbClr val="000000"/>
            </a:solidFill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18C9709-268C-465E-AF8F-85DEE26CF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  <p:sp>
        <p:nvSpPr>
          <p:cNvPr id="13" name="Zástupný symbol pro datum 4">
            <a:extLst>
              <a:ext uri="{FF2B5EF4-FFF2-40B4-BE49-F238E27FC236}">
                <a16:creationId xmlns:a16="http://schemas.microsoft.com/office/drawing/2014/main" id="{AEB0AD3B-ECE0-4796-BC47-A581A7548FA1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22.02.2023</a:t>
            </a:fld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227EC2-DDFF-4285-8002-B585D977B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447" y="2999881"/>
            <a:ext cx="5334169" cy="23733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BC60C-62D3-48FA-8EB4-FF3A52CD3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671" y="2989090"/>
            <a:ext cx="5221287" cy="2375621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1600" b="1" i="0" baseline="0">
                <a:solidFill>
                  <a:schemeClr val="tx1"/>
                </a:solidFill>
              </a:defRPr>
            </a:lvl1pPr>
            <a:lvl2pPr>
              <a:defRPr sz="1600" b="0" i="0" spc="20" baseline="0"/>
            </a:lvl2pPr>
            <a:lvl3pPr>
              <a:defRPr sz="1600" b="0" i="0" spc="20" baseline="0"/>
            </a:lvl3pPr>
            <a:lvl4pPr>
              <a:defRPr sz="1600" b="0" i="0" spc="20" baseline="0"/>
            </a:lvl4pPr>
            <a:lvl5pPr>
              <a:defRPr sz="1600" b="0" i="0" spc="2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Zástupný text 2">
            <a:extLst>
              <a:ext uri="{FF2B5EF4-FFF2-40B4-BE49-F238E27FC236}">
                <a16:creationId xmlns:a16="http://schemas.microsoft.com/office/drawing/2014/main" id="{C522861B-E4DE-48EA-B978-6EE5FF6D721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4672" y="1540116"/>
            <a:ext cx="3485031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294C25EC-0FD8-4A9F-9B7A-5F2738FB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03937"/>
            <a:ext cx="3485031" cy="90011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69394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1366" userDrawn="1">
          <p15:clr>
            <a:srgbClr val="FBAE40"/>
          </p15:clr>
        </p15:guide>
        <p15:guide id="3" orient="horz" pos="4201" userDrawn="1">
          <p15:clr>
            <a:srgbClr val="FBAE40"/>
          </p15:clr>
        </p15:guide>
        <p15:guide id="4" pos="34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drážky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objekt grafu 11">
            <a:extLst>
              <a:ext uri="{FF2B5EF4-FFF2-40B4-BE49-F238E27FC236}">
                <a16:creationId xmlns:a16="http://schemas.microsoft.com/office/drawing/2014/main" id="{9508DB02-CB14-4479-948A-196F3CEC84F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147768" y="1555854"/>
            <a:ext cx="3564856" cy="374535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graf.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F0B1044-E0FB-4B6D-80D4-0265859E5B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6" y="1555854"/>
            <a:ext cx="3485031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A9967F0-2ACA-4026-B62C-C3C02F4B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532203"/>
            <a:ext cx="3485031" cy="90011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11" name="Zástupný text 33">
            <a:extLst>
              <a:ext uri="{FF2B5EF4-FFF2-40B4-BE49-F238E27FC236}">
                <a16:creationId xmlns:a16="http://schemas.microsoft.com/office/drawing/2014/main" id="{D4757306-C93C-40A6-8DB5-BFCD25D6A4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9" y="1555854"/>
            <a:ext cx="3563569" cy="37453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/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E08ADBA2-AB2D-4A7E-90FF-57334D6AB4AA}"/>
              </a:ext>
            </a:extLst>
          </p:cNvPr>
          <p:cNvGrpSpPr/>
          <p:nvPr userDrawn="1"/>
        </p:nvGrpSpPr>
        <p:grpSpPr>
          <a:xfrm>
            <a:off x="336235" y="459143"/>
            <a:ext cx="11519531" cy="5939715"/>
            <a:chOff x="339234" y="458789"/>
            <a:chExt cx="11519531" cy="5939715"/>
          </a:xfrm>
        </p:grpSpPr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F1B24D6F-7945-481C-BFA3-9C20E0BDC13A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21D8D2B1-0F56-4B7A-9D7B-F71A6838E1AC}"/>
                </a:ext>
              </a:extLst>
            </p:cNvPr>
            <p:cNvSpPr/>
            <p:nvPr/>
          </p:nvSpPr>
          <p:spPr>
            <a:xfrm>
              <a:off x="4176646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F375AFA8-3E75-474D-ACCC-E1C78BDE4392}"/>
                </a:ext>
              </a:extLst>
            </p:cNvPr>
            <p:cNvSpPr/>
            <p:nvPr/>
          </p:nvSpPr>
          <p:spPr>
            <a:xfrm>
              <a:off x="801426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58472E36-F1D0-488F-ABCB-777AEF468BAF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8" name="Zástupný symbol pro datum 4">
            <a:extLst>
              <a:ext uri="{FF2B5EF4-FFF2-40B4-BE49-F238E27FC236}">
                <a16:creationId xmlns:a16="http://schemas.microsoft.com/office/drawing/2014/main" id="{15BA25F6-8E00-4FCC-9B72-4F7AEA500017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22.02.2023</a:t>
            </a:fld>
            <a:endParaRPr lang="cs-CZ" dirty="0"/>
          </a:p>
        </p:txBody>
      </p: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D95D3576-90EF-4355-9F4A-5992A01A9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10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orient="horz" pos="79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3x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bílé překrytí">
            <a:extLst>
              <a:ext uri="{FF2B5EF4-FFF2-40B4-BE49-F238E27FC236}">
                <a16:creationId xmlns:a16="http://schemas.microsoft.com/office/drawing/2014/main" id="{5B513A98-1E86-4844-876D-7EB8DF668DBE}"/>
              </a:ext>
            </a:extLst>
          </p:cNvPr>
          <p:cNvSpPr/>
          <p:nvPr userDrawn="1"/>
        </p:nvSpPr>
        <p:spPr>
          <a:xfrm>
            <a:off x="-758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A9967F0-2ACA-4026-B62C-C3C02F4B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532203"/>
            <a:ext cx="3485031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1" name="Zástupný text 33">
            <a:extLst>
              <a:ext uri="{FF2B5EF4-FFF2-40B4-BE49-F238E27FC236}">
                <a16:creationId xmlns:a16="http://schemas.microsoft.com/office/drawing/2014/main" id="{D4757306-C93C-40A6-8DB5-BFCD25D6A4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9" y="531152"/>
            <a:ext cx="3563569" cy="28978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E08ADBA2-AB2D-4A7E-90FF-57334D6AB4AA}"/>
              </a:ext>
            </a:extLst>
          </p:cNvPr>
          <p:cNvGrpSpPr/>
          <p:nvPr userDrawn="1"/>
        </p:nvGrpSpPr>
        <p:grpSpPr>
          <a:xfrm>
            <a:off x="336235" y="459143"/>
            <a:ext cx="11519531" cy="5939715"/>
            <a:chOff x="339234" y="458789"/>
            <a:chExt cx="11519531" cy="5939715"/>
          </a:xfrm>
        </p:grpSpPr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F1B24D6F-7945-481C-BFA3-9C20E0BDC13A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21D8D2B1-0F56-4B7A-9D7B-F71A6838E1AC}"/>
                </a:ext>
              </a:extLst>
            </p:cNvPr>
            <p:cNvSpPr/>
            <p:nvPr/>
          </p:nvSpPr>
          <p:spPr>
            <a:xfrm>
              <a:off x="4176646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F375AFA8-3E75-474D-ACCC-E1C78BDE4392}"/>
                </a:ext>
              </a:extLst>
            </p:cNvPr>
            <p:cNvSpPr/>
            <p:nvPr/>
          </p:nvSpPr>
          <p:spPr>
            <a:xfrm>
              <a:off x="801426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58472E36-F1D0-488F-ABCB-777AEF468BAF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</p:grpSp>
      <p:sp>
        <p:nvSpPr>
          <p:cNvPr id="18" name="Zástupný text 33">
            <a:extLst>
              <a:ext uri="{FF2B5EF4-FFF2-40B4-BE49-F238E27FC236}">
                <a16:creationId xmlns:a16="http://schemas.microsoft.com/office/drawing/2014/main" id="{114328BF-416A-4D11-90B6-4ED8F616D5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518" y="3428999"/>
            <a:ext cx="3563569" cy="2016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9" name="Zástupný text 33">
            <a:extLst>
              <a:ext uri="{FF2B5EF4-FFF2-40B4-BE49-F238E27FC236}">
                <a16:creationId xmlns:a16="http://schemas.microsoft.com/office/drawing/2014/main" id="{82F7D74B-2496-487C-81AF-351175AB94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1913" y="3428999"/>
            <a:ext cx="3563569" cy="2016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2" name="Zástupný symbol pro datum 4">
            <a:extLst>
              <a:ext uri="{FF2B5EF4-FFF2-40B4-BE49-F238E27FC236}">
                <a16:creationId xmlns:a16="http://schemas.microsoft.com/office/drawing/2014/main" id="{A29DD4BA-1F3D-4AD4-84A4-EFD502CDAFF5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22.02.2023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D12F513F-1291-4D8E-BCC0-B0E59E36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62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orient="horz" pos="79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dpis a 3x textové pol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bílé překrytí">
            <a:extLst>
              <a:ext uri="{FF2B5EF4-FFF2-40B4-BE49-F238E27FC236}">
                <a16:creationId xmlns:a16="http://schemas.microsoft.com/office/drawing/2014/main" id="{5B513A98-1E86-4844-876D-7EB8DF668DBE}"/>
              </a:ext>
            </a:extLst>
          </p:cNvPr>
          <p:cNvSpPr/>
          <p:nvPr userDrawn="1"/>
        </p:nvSpPr>
        <p:spPr>
          <a:xfrm>
            <a:off x="-758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A9967F0-2ACA-4026-B62C-C3C02F4B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604211"/>
            <a:ext cx="3485031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1" name="Zástupný text 33">
            <a:extLst>
              <a:ext uri="{FF2B5EF4-FFF2-40B4-BE49-F238E27FC236}">
                <a16:creationId xmlns:a16="http://schemas.microsoft.com/office/drawing/2014/main" id="{D4757306-C93C-40A6-8DB5-BFCD25D6A4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9" y="603160"/>
            <a:ext cx="3563569" cy="28258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E08ADBA2-AB2D-4A7E-90FF-57334D6AB4AA}"/>
              </a:ext>
            </a:extLst>
          </p:cNvPr>
          <p:cNvGrpSpPr/>
          <p:nvPr userDrawn="1"/>
        </p:nvGrpSpPr>
        <p:grpSpPr>
          <a:xfrm>
            <a:off x="336235" y="459143"/>
            <a:ext cx="11519531" cy="5939715"/>
            <a:chOff x="339234" y="458789"/>
            <a:chExt cx="11519531" cy="5939715"/>
          </a:xfrm>
        </p:grpSpPr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F1B24D6F-7945-481C-BFA3-9C20E0BDC13A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21D8D2B1-0F56-4B7A-9D7B-F71A6838E1AC}"/>
                </a:ext>
              </a:extLst>
            </p:cNvPr>
            <p:cNvSpPr/>
            <p:nvPr/>
          </p:nvSpPr>
          <p:spPr>
            <a:xfrm>
              <a:off x="4176646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F375AFA8-3E75-474D-ACCC-E1C78BDE4392}"/>
                </a:ext>
              </a:extLst>
            </p:cNvPr>
            <p:cNvSpPr/>
            <p:nvPr/>
          </p:nvSpPr>
          <p:spPr>
            <a:xfrm>
              <a:off x="801426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58472E36-F1D0-488F-ABCB-777AEF468BAF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</p:grpSp>
      <p:sp>
        <p:nvSpPr>
          <p:cNvPr id="18" name="Zástupný text 33">
            <a:extLst>
              <a:ext uri="{FF2B5EF4-FFF2-40B4-BE49-F238E27FC236}">
                <a16:creationId xmlns:a16="http://schemas.microsoft.com/office/drawing/2014/main" id="{114328BF-416A-4D11-90B6-4ED8F616D5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518" y="3428999"/>
            <a:ext cx="3563569" cy="2016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9" name="Zástupný text 33">
            <a:extLst>
              <a:ext uri="{FF2B5EF4-FFF2-40B4-BE49-F238E27FC236}">
                <a16:creationId xmlns:a16="http://schemas.microsoft.com/office/drawing/2014/main" id="{82F7D74B-2496-487C-81AF-351175AB94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1913" y="3428999"/>
            <a:ext cx="3563569" cy="2016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2" name="Zástupný symbol pro datum 4">
            <a:extLst>
              <a:ext uri="{FF2B5EF4-FFF2-40B4-BE49-F238E27FC236}">
                <a16:creationId xmlns:a16="http://schemas.microsoft.com/office/drawing/2014/main" id="{956420A8-680C-4681-90B7-8128754067BB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22.02.2023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953393BD-1FEB-442D-B32C-AB000B102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91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orient="horz" pos="79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3x text.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A9967F0-2ACA-4026-B62C-C3C02F4B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512664"/>
            <a:ext cx="3485031" cy="9001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text 33">
            <a:extLst>
              <a:ext uri="{FF2B5EF4-FFF2-40B4-BE49-F238E27FC236}">
                <a16:creationId xmlns:a16="http://schemas.microsoft.com/office/drawing/2014/main" id="{D4757306-C93C-40A6-8DB5-BFCD25D6A4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9" y="1772816"/>
            <a:ext cx="3563569" cy="38884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/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E08ADBA2-AB2D-4A7E-90FF-57334D6AB4AA}"/>
              </a:ext>
            </a:extLst>
          </p:cNvPr>
          <p:cNvGrpSpPr/>
          <p:nvPr userDrawn="1"/>
        </p:nvGrpSpPr>
        <p:grpSpPr>
          <a:xfrm>
            <a:off x="336235" y="459143"/>
            <a:ext cx="11519531" cy="5939715"/>
            <a:chOff x="339234" y="458789"/>
            <a:chExt cx="11519531" cy="5939715"/>
          </a:xfrm>
        </p:grpSpPr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F1B24D6F-7945-481C-BFA3-9C20E0BDC13A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21D8D2B1-0F56-4B7A-9D7B-F71A6838E1AC}"/>
                </a:ext>
              </a:extLst>
            </p:cNvPr>
            <p:cNvSpPr/>
            <p:nvPr/>
          </p:nvSpPr>
          <p:spPr>
            <a:xfrm>
              <a:off x="4176646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F375AFA8-3E75-474D-ACCC-E1C78BDE4392}"/>
                </a:ext>
              </a:extLst>
            </p:cNvPr>
            <p:cNvSpPr/>
            <p:nvPr/>
          </p:nvSpPr>
          <p:spPr>
            <a:xfrm>
              <a:off x="801426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58472E36-F1D0-488F-ABCB-777AEF468BAF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8" name="Zástupný text 33">
            <a:extLst>
              <a:ext uri="{FF2B5EF4-FFF2-40B4-BE49-F238E27FC236}">
                <a16:creationId xmlns:a16="http://schemas.microsoft.com/office/drawing/2014/main" id="{114328BF-416A-4D11-90B6-4ED8F616D5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518" y="1772817"/>
            <a:ext cx="3563569" cy="35283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/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9" name="Zástupný text 33">
            <a:extLst>
              <a:ext uri="{FF2B5EF4-FFF2-40B4-BE49-F238E27FC236}">
                <a16:creationId xmlns:a16="http://schemas.microsoft.com/office/drawing/2014/main" id="{82F7D74B-2496-487C-81AF-351175AB94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1913" y="1772815"/>
            <a:ext cx="3563569" cy="38884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/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0" name="Zástupný symbol pro datum 4">
            <a:extLst>
              <a:ext uri="{FF2B5EF4-FFF2-40B4-BE49-F238E27FC236}">
                <a16:creationId xmlns:a16="http://schemas.microsoft.com/office/drawing/2014/main" id="{F356384E-1609-4DE7-AC9E-B85E887AB6A4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22.02.2023</a:t>
            </a:fld>
            <a:endParaRPr lang="cs-CZ" dirty="0"/>
          </a:p>
        </p:txBody>
      </p:sp>
      <p:pic>
        <p:nvPicPr>
          <p:cNvPr id="22" name="Grafický objekt 21">
            <a:extLst>
              <a:ext uri="{FF2B5EF4-FFF2-40B4-BE49-F238E27FC236}">
                <a16:creationId xmlns:a16="http://schemas.microsoft.com/office/drawing/2014/main" id="{319CBC01-2B97-4A78-89E0-DB8D4FBBC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92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orient="horz" pos="79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dpis a 3x text.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A9967F0-2ACA-4026-B62C-C3C02F4B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512664"/>
            <a:ext cx="3485031" cy="9001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text 33">
            <a:extLst>
              <a:ext uri="{FF2B5EF4-FFF2-40B4-BE49-F238E27FC236}">
                <a16:creationId xmlns:a16="http://schemas.microsoft.com/office/drawing/2014/main" id="{D4757306-C93C-40A6-8DB5-BFCD25D6A4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9" y="1772816"/>
            <a:ext cx="3563569" cy="38884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/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E08ADBA2-AB2D-4A7E-90FF-57334D6AB4AA}"/>
              </a:ext>
            </a:extLst>
          </p:cNvPr>
          <p:cNvGrpSpPr/>
          <p:nvPr userDrawn="1"/>
        </p:nvGrpSpPr>
        <p:grpSpPr>
          <a:xfrm>
            <a:off x="336235" y="459143"/>
            <a:ext cx="11519531" cy="5939715"/>
            <a:chOff x="339234" y="458789"/>
            <a:chExt cx="11519531" cy="5939715"/>
          </a:xfrm>
        </p:grpSpPr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F1B24D6F-7945-481C-BFA3-9C20E0BDC13A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21D8D2B1-0F56-4B7A-9D7B-F71A6838E1AC}"/>
                </a:ext>
              </a:extLst>
            </p:cNvPr>
            <p:cNvSpPr/>
            <p:nvPr/>
          </p:nvSpPr>
          <p:spPr>
            <a:xfrm>
              <a:off x="4176646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F375AFA8-3E75-474D-ACCC-E1C78BDE4392}"/>
                </a:ext>
              </a:extLst>
            </p:cNvPr>
            <p:cNvSpPr/>
            <p:nvPr/>
          </p:nvSpPr>
          <p:spPr>
            <a:xfrm>
              <a:off x="801426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58472E36-F1D0-488F-ABCB-777AEF468BAF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8" name="Zástupný text 33">
            <a:extLst>
              <a:ext uri="{FF2B5EF4-FFF2-40B4-BE49-F238E27FC236}">
                <a16:creationId xmlns:a16="http://schemas.microsoft.com/office/drawing/2014/main" id="{114328BF-416A-4D11-90B6-4ED8F616D5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518" y="1772817"/>
            <a:ext cx="3563569" cy="35283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/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9" name="Zástupný text 33">
            <a:extLst>
              <a:ext uri="{FF2B5EF4-FFF2-40B4-BE49-F238E27FC236}">
                <a16:creationId xmlns:a16="http://schemas.microsoft.com/office/drawing/2014/main" id="{82F7D74B-2496-487C-81AF-351175AB94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1913" y="1772815"/>
            <a:ext cx="3563569" cy="38884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/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0" name="Zástupný symbol pro datum 4">
            <a:extLst>
              <a:ext uri="{FF2B5EF4-FFF2-40B4-BE49-F238E27FC236}">
                <a16:creationId xmlns:a16="http://schemas.microsoft.com/office/drawing/2014/main" id="{F356384E-1609-4DE7-AC9E-B85E887AB6A4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accent1"/>
                </a:solidFill>
              </a:rPr>
              <a:pPr/>
              <a:t>22.02.2023</a:t>
            </a:fld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22" name="Grafický objekt 21">
            <a:extLst>
              <a:ext uri="{FF2B5EF4-FFF2-40B4-BE49-F238E27FC236}">
                <a16:creationId xmlns:a16="http://schemas.microsoft.com/office/drawing/2014/main" id="{319CBC01-2B97-4A78-89E0-DB8D4FBBC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07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orient="horz" pos="79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3 sloupky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F0B1044-E0FB-4B6D-80D4-0265859E5B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6" y="1612124"/>
            <a:ext cx="3544312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A9967F0-2ACA-4026-B62C-C3C02F4B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588473"/>
            <a:ext cx="3544312" cy="9001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E08ADBA2-AB2D-4A7E-90FF-57334D6AB4AA}"/>
              </a:ext>
            </a:extLst>
          </p:cNvPr>
          <p:cNvGrpSpPr/>
          <p:nvPr userDrawn="1"/>
        </p:nvGrpSpPr>
        <p:grpSpPr>
          <a:xfrm>
            <a:off x="336235" y="459143"/>
            <a:ext cx="11519531" cy="5939715"/>
            <a:chOff x="339234" y="458789"/>
            <a:chExt cx="11519531" cy="5939715"/>
          </a:xfrm>
        </p:grpSpPr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F1B24D6F-7945-481C-BFA3-9C20E0BDC13A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21D8D2B1-0F56-4B7A-9D7B-F71A6838E1AC}"/>
                </a:ext>
              </a:extLst>
            </p:cNvPr>
            <p:cNvSpPr/>
            <p:nvPr/>
          </p:nvSpPr>
          <p:spPr>
            <a:xfrm>
              <a:off x="4176646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F375AFA8-3E75-474D-ACCC-E1C78BDE4392}"/>
                </a:ext>
              </a:extLst>
            </p:cNvPr>
            <p:cNvSpPr/>
            <p:nvPr/>
          </p:nvSpPr>
          <p:spPr>
            <a:xfrm>
              <a:off x="801426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58472E36-F1D0-488F-ABCB-777AEF468BAF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9" name="Zástupný text 7">
            <a:extLst>
              <a:ext uri="{FF2B5EF4-FFF2-40B4-BE49-F238E27FC236}">
                <a16:creationId xmlns:a16="http://schemas.microsoft.com/office/drawing/2014/main" id="{CA0DE776-0448-4650-BD3E-9F480A36AD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5330" y="1612124"/>
            <a:ext cx="355940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text 7">
            <a:extLst>
              <a:ext uri="{FF2B5EF4-FFF2-40B4-BE49-F238E27FC236}">
                <a16:creationId xmlns:a16="http://schemas.microsoft.com/office/drawing/2014/main" id="{E18F128B-776C-4B45-84F1-D3304A9317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1000" y="1612124"/>
            <a:ext cx="3505369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datum 4">
            <a:extLst>
              <a:ext uri="{FF2B5EF4-FFF2-40B4-BE49-F238E27FC236}">
                <a16:creationId xmlns:a16="http://schemas.microsoft.com/office/drawing/2014/main" id="{05705706-418A-43D4-9581-F16491B0BADA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22.02.2023</a:t>
            </a:fld>
            <a:endParaRPr lang="cs-CZ" dirty="0"/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C0064698-D2C1-4C64-8F8E-28EB15F6C6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67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orient="horz" pos="79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přes cel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bílé překrytí">
            <a:extLst>
              <a:ext uri="{FF2B5EF4-FFF2-40B4-BE49-F238E27FC236}">
                <a16:creationId xmlns:a16="http://schemas.microsoft.com/office/drawing/2014/main" id="{5E946DA0-A682-4D87-B417-19F8ADD32D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25F02B4E-41A7-4A41-8CC1-16679D36B2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82106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">
          <p15:clr>
            <a:srgbClr val="FBAE40"/>
          </p15:clr>
        </p15:guide>
        <p15:guide id="2" pos="7628">
          <p15:clr>
            <a:srgbClr val="FBAE40"/>
          </p15:clr>
        </p15:guide>
        <p15:guide id="3" orient="horz" pos="51">
          <p15:clr>
            <a:srgbClr val="FBAE40"/>
          </p15:clr>
        </p15:guide>
        <p15:guide id="4" orient="horz" pos="426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azkem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ástupný symbol obrázku 6">
            <a:extLst>
              <a:ext uri="{FF2B5EF4-FFF2-40B4-BE49-F238E27FC236}">
                <a16:creationId xmlns:a16="http://schemas.microsoft.com/office/drawing/2014/main" id="{0E2735BC-EA6B-48A2-BD75-00B7987E94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101" y="0"/>
            <a:ext cx="6111899" cy="6858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1777151C-E20D-46A1-AA6E-A81E944013D1}"/>
              </a:ext>
            </a:extLst>
          </p:cNvPr>
          <p:cNvGrpSpPr/>
          <p:nvPr userDrawn="1"/>
        </p:nvGrpSpPr>
        <p:grpSpPr>
          <a:xfrm>
            <a:off x="339233" y="337645"/>
            <a:ext cx="11519530" cy="6129445"/>
            <a:chOff x="339233" y="337645"/>
            <a:chExt cx="11519530" cy="6129445"/>
          </a:xfrm>
        </p:grpSpPr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908396C2-3822-4E02-A8B6-784836028BCE}"/>
                </a:ext>
              </a:extLst>
            </p:cNvPr>
            <p:cNvSpPr/>
            <p:nvPr/>
          </p:nvSpPr>
          <p:spPr>
            <a:xfrm>
              <a:off x="339233" y="337645"/>
              <a:ext cx="6817" cy="6129445"/>
            </a:xfrm>
            <a:custGeom>
              <a:avLst/>
              <a:gdLst>
                <a:gd name="connsiteX0" fmla="*/ -3781 w 6817"/>
                <a:gd name="connsiteY0" fmla="*/ -1454 h 6129445"/>
                <a:gd name="connsiteX1" fmla="*/ -3781 w 6817"/>
                <a:gd name="connsiteY1" fmla="*/ 6127992 h 612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6129445">
                  <a:moveTo>
                    <a:pt x="-3781" y="-1454"/>
                  </a:moveTo>
                  <a:lnTo>
                    <a:pt x="-3781" y="6127992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98057563-CDC9-4D6C-AE35-1D5C51185AE3}"/>
                </a:ext>
              </a:extLst>
            </p:cNvPr>
            <p:cNvSpPr/>
            <p:nvPr/>
          </p:nvSpPr>
          <p:spPr>
            <a:xfrm>
              <a:off x="8014263" y="337645"/>
              <a:ext cx="6817" cy="6129445"/>
            </a:xfrm>
            <a:custGeom>
              <a:avLst/>
              <a:gdLst>
                <a:gd name="connsiteX0" fmla="*/ -3781 w 6817"/>
                <a:gd name="connsiteY0" fmla="*/ -1454 h 6129445"/>
                <a:gd name="connsiteX1" fmla="*/ -3781 w 6817"/>
                <a:gd name="connsiteY1" fmla="*/ 6127992 h 612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6129445">
                  <a:moveTo>
                    <a:pt x="-3781" y="-1454"/>
                  </a:moveTo>
                  <a:lnTo>
                    <a:pt x="-3781" y="6127992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B7B1D02B-C94F-4C8E-853E-11DD2FDF4932}"/>
                </a:ext>
              </a:extLst>
            </p:cNvPr>
            <p:cNvSpPr/>
            <p:nvPr/>
          </p:nvSpPr>
          <p:spPr>
            <a:xfrm>
              <a:off x="9933070" y="337645"/>
              <a:ext cx="6817" cy="6129445"/>
            </a:xfrm>
            <a:custGeom>
              <a:avLst/>
              <a:gdLst>
                <a:gd name="connsiteX0" fmla="*/ -3781 w 6817"/>
                <a:gd name="connsiteY0" fmla="*/ -1454 h 6129445"/>
                <a:gd name="connsiteX1" fmla="*/ -3781 w 6817"/>
                <a:gd name="connsiteY1" fmla="*/ 6127992 h 612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6129445">
                  <a:moveTo>
                    <a:pt x="-3781" y="-1454"/>
                  </a:moveTo>
                  <a:lnTo>
                    <a:pt x="-3781" y="6127992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BF80A7CC-640F-4442-8D95-74990FF7D612}"/>
                </a:ext>
              </a:extLst>
            </p:cNvPr>
            <p:cNvSpPr/>
            <p:nvPr/>
          </p:nvSpPr>
          <p:spPr>
            <a:xfrm>
              <a:off x="6095453" y="337645"/>
              <a:ext cx="6817" cy="6129445"/>
            </a:xfrm>
            <a:custGeom>
              <a:avLst/>
              <a:gdLst>
                <a:gd name="connsiteX0" fmla="*/ -3781 w 6817"/>
                <a:gd name="connsiteY0" fmla="*/ -1454 h 6129445"/>
                <a:gd name="connsiteX1" fmla="*/ -3781 w 6817"/>
                <a:gd name="connsiteY1" fmla="*/ 6127992 h 612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6129445">
                  <a:moveTo>
                    <a:pt x="-3781" y="-1454"/>
                  </a:moveTo>
                  <a:lnTo>
                    <a:pt x="-3781" y="6127992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861DAC0C-B652-41A0-ACB3-444509F24611}"/>
                </a:ext>
              </a:extLst>
            </p:cNvPr>
            <p:cNvSpPr/>
            <p:nvPr/>
          </p:nvSpPr>
          <p:spPr>
            <a:xfrm>
              <a:off x="11851946" y="337645"/>
              <a:ext cx="6817" cy="6129445"/>
            </a:xfrm>
            <a:custGeom>
              <a:avLst/>
              <a:gdLst>
                <a:gd name="connsiteX0" fmla="*/ -3781 w 6817"/>
                <a:gd name="connsiteY0" fmla="*/ -1454 h 6129445"/>
                <a:gd name="connsiteX1" fmla="*/ -3781 w 6817"/>
                <a:gd name="connsiteY1" fmla="*/ 6127992 h 612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6129445">
                  <a:moveTo>
                    <a:pt x="-3781" y="-1454"/>
                  </a:moveTo>
                  <a:lnTo>
                    <a:pt x="-3781" y="6127992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24" name="Nadpis 1">
            <a:extLst>
              <a:ext uri="{FF2B5EF4-FFF2-40B4-BE49-F238E27FC236}">
                <a16:creationId xmlns:a16="http://schemas.microsoft.com/office/drawing/2014/main" id="{AF1C697D-B9FA-4A24-AA2D-CE5CD8D4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3485032" cy="900112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 dirty="0"/>
              <a:t>Kliknutím lze upravit styl.</a:t>
            </a:r>
          </a:p>
        </p:txBody>
      </p:sp>
      <p:sp>
        <p:nvSpPr>
          <p:cNvPr id="25" name="Zástupný text 2">
            <a:extLst>
              <a:ext uri="{FF2B5EF4-FFF2-40B4-BE49-F238E27FC236}">
                <a16:creationId xmlns:a16="http://schemas.microsoft.com/office/drawing/2014/main" id="{DAFCD9F2-7BA9-42B5-B39E-98C74624C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5455219"/>
            <a:ext cx="3485031" cy="9527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26" name="Grafický objekt 25">
            <a:extLst>
              <a:ext uri="{FF2B5EF4-FFF2-40B4-BE49-F238E27FC236}">
                <a16:creationId xmlns:a16="http://schemas.microsoft.com/office/drawing/2014/main" id="{57D16024-2062-4526-935A-E195E9267A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620688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3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628">
          <p15:clr>
            <a:srgbClr val="FBAE40"/>
          </p15:clr>
        </p15:guide>
        <p15:guide id="3" orient="horz" pos="51">
          <p15:clr>
            <a:srgbClr val="FBAE40"/>
          </p15:clr>
        </p15:guide>
        <p15:guide id="4" orient="horz" pos="42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52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přes celý snímek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bílé překrytí">
            <a:extLst>
              <a:ext uri="{FF2B5EF4-FFF2-40B4-BE49-F238E27FC236}">
                <a16:creationId xmlns:a16="http://schemas.microsoft.com/office/drawing/2014/main" id="{5E946DA0-A682-4D87-B417-19F8ADD32D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25F02B4E-41A7-4A41-8CC1-16679D36B2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11916709-AFB3-4B4F-BA67-0B1F81C7D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4272" y="5373216"/>
            <a:ext cx="3230916" cy="97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66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">
          <p15:clr>
            <a:srgbClr val="FBAE40"/>
          </p15:clr>
        </p15:guide>
        <p15:guide id="2" pos="7628">
          <p15:clr>
            <a:srgbClr val="FBAE40"/>
          </p15:clr>
        </p15:guide>
        <p15:guide id="3" orient="horz" pos="51">
          <p15:clr>
            <a:srgbClr val="FBAE40"/>
          </p15:clr>
        </p15:guide>
        <p15:guide id="4" orient="horz" pos="426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, perex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Skupina 35">
            <a:extLst>
              <a:ext uri="{FF2B5EF4-FFF2-40B4-BE49-F238E27FC236}">
                <a16:creationId xmlns:a16="http://schemas.microsoft.com/office/drawing/2014/main" id="{DEBF7C16-E916-431D-A8F6-124A5DF37F85}"/>
              </a:ext>
            </a:extLst>
          </p:cNvPr>
          <p:cNvGrpSpPr/>
          <p:nvPr userDrawn="1"/>
        </p:nvGrpSpPr>
        <p:grpSpPr>
          <a:xfrm>
            <a:off x="336235" y="459143"/>
            <a:ext cx="11519531" cy="5939715"/>
            <a:chOff x="339234" y="458789"/>
            <a:chExt cx="11519531" cy="5939715"/>
          </a:xfrm>
        </p:grpSpPr>
        <p:sp>
          <p:nvSpPr>
            <p:cNvPr id="27" name="Volný tvar: obrazec 26">
              <a:extLst>
                <a:ext uri="{FF2B5EF4-FFF2-40B4-BE49-F238E27FC236}">
                  <a16:creationId xmlns:a16="http://schemas.microsoft.com/office/drawing/2014/main" id="{2435EE60-E1DB-4285-AD8F-EB78708CB080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750498B0-40F6-48EA-9D60-806514438A0F}"/>
                </a:ext>
              </a:extLst>
            </p:cNvPr>
            <p:cNvSpPr/>
            <p:nvPr/>
          </p:nvSpPr>
          <p:spPr>
            <a:xfrm>
              <a:off x="4176646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1B83014D-C300-4384-8528-097440633089}"/>
                </a:ext>
              </a:extLst>
            </p:cNvPr>
            <p:cNvSpPr/>
            <p:nvPr/>
          </p:nvSpPr>
          <p:spPr>
            <a:xfrm>
              <a:off x="801426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2" name="Volný tvar: obrazec 31">
              <a:extLst>
                <a:ext uri="{FF2B5EF4-FFF2-40B4-BE49-F238E27FC236}">
                  <a16:creationId xmlns:a16="http://schemas.microsoft.com/office/drawing/2014/main" id="{FF20CF15-1A90-4F56-BA18-891BD51A905A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0775301B-AAD3-43F2-8831-DE13C711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627862"/>
            <a:ext cx="355193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9" name="Zástupný podnadpis 1">
            <a:extLst>
              <a:ext uri="{FF2B5EF4-FFF2-40B4-BE49-F238E27FC236}">
                <a16:creationId xmlns:a16="http://schemas.microsoft.com/office/drawing/2014/main" id="{247A0763-8AF6-49FD-AE68-4BF9F226C119}"/>
              </a:ext>
            </a:extLst>
          </p:cNvPr>
          <p:cNvSpPr>
            <a:spLocks noGrp="1"/>
          </p:cNvSpPr>
          <p:nvPr>
            <p:ph idx="5" hasCustomPrompt="1"/>
          </p:nvPr>
        </p:nvSpPr>
        <p:spPr>
          <a:xfrm>
            <a:off x="479376" y="2671595"/>
            <a:ext cx="3551936" cy="952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z="1300" dirty="0">
                <a:solidFill>
                  <a:schemeClr val="tx1"/>
                </a:solidFill>
                <a:latin typeface="+mj-lt"/>
              </a:rPr>
              <a:t>Po kliknutí můžete upravovat </a:t>
            </a:r>
            <a:r>
              <a:rPr lang="cs-CZ" sz="1300" baseline="0" dirty="0">
                <a:solidFill>
                  <a:schemeClr val="tx1"/>
                </a:solidFill>
                <a:latin typeface="+mj-lt"/>
              </a:rPr>
              <a:t>styly</a:t>
            </a:r>
            <a:r>
              <a:rPr lang="cs-CZ" sz="1300" dirty="0">
                <a:solidFill>
                  <a:schemeClr val="tx1"/>
                </a:solidFill>
                <a:latin typeface="+mj-lt"/>
              </a:rPr>
              <a:t> textu v předloze.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7422391-7281-42DB-9694-A8FE2743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604211"/>
            <a:ext cx="3551935" cy="90011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4" name="Zástupný text 33">
            <a:extLst>
              <a:ext uri="{FF2B5EF4-FFF2-40B4-BE49-F238E27FC236}">
                <a16:creationId xmlns:a16="http://schemas.microsoft.com/office/drawing/2014/main" id="{8321C668-169D-48C3-AAA2-2DC0729CE5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10" y="1628329"/>
            <a:ext cx="3506182" cy="40329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="0" i="0" baseline="0"/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37" name="Zástupný text 33">
            <a:extLst>
              <a:ext uri="{FF2B5EF4-FFF2-40B4-BE49-F238E27FC236}">
                <a16:creationId xmlns:a16="http://schemas.microsoft.com/office/drawing/2014/main" id="{A82AF734-D3ED-4BDD-B27D-FC399BB38D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5155" y="1628329"/>
            <a:ext cx="3493834" cy="40329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="0" i="0" baseline="0"/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4" name="Zástupný symbol pro datum 4">
            <a:extLst>
              <a:ext uri="{FF2B5EF4-FFF2-40B4-BE49-F238E27FC236}">
                <a16:creationId xmlns:a16="http://schemas.microsoft.com/office/drawing/2014/main" id="{ABA8F26F-ADB0-4933-9238-00BD14508AAE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22.02.2023</a:t>
            </a:fld>
            <a:endParaRPr lang="cs-CZ" dirty="0"/>
          </a:p>
        </p:txBody>
      </p:sp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3A541C7B-71B5-41F9-B41A-7D2442428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18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orient="horz" pos="1049">
          <p15:clr>
            <a:srgbClr val="FBAE40"/>
          </p15:clr>
        </p15:guide>
        <p15:guide id="4" orient="horz" pos="1616">
          <p15:clr>
            <a:srgbClr val="FBAE40"/>
          </p15:clr>
        </p15:guide>
        <p15:guide id="8" pos="5768">
          <p15:clr>
            <a:srgbClr val="FBAE40"/>
          </p15:clr>
        </p15:guide>
        <p15:guide id="9" pos="5813">
          <p15:clr>
            <a:srgbClr val="FBAE40"/>
          </p15:clr>
        </p15:guide>
        <p15:guide id="10" pos="4180">
          <p15:clr>
            <a:srgbClr val="FBAE40"/>
          </p15:clr>
        </p15:guide>
        <p15:guide id="11" pos="7401">
          <p15:clr>
            <a:srgbClr val="FBAE40"/>
          </p15:clr>
        </p15:guide>
        <p15:guide id="13" orient="horz" pos="799">
          <p15:clr>
            <a:srgbClr val="FBAE40"/>
          </p15:clr>
        </p15:guide>
        <p15:guide id="14" pos="3840">
          <p15:clr>
            <a:srgbClr val="FBAE40"/>
          </p15:clr>
        </p15:guide>
        <p15:guide id="15" orient="horz" pos="18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dpis, 3x podnadpis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Skupina 35">
            <a:extLst>
              <a:ext uri="{FF2B5EF4-FFF2-40B4-BE49-F238E27FC236}">
                <a16:creationId xmlns:a16="http://schemas.microsoft.com/office/drawing/2014/main" id="{DEBF7C16-E916-431D-A8F6-124A5DF37F85}"/>
              </a:ext>
            </a:extLst>
          </p:cNvPr>
          <p:cNvGrpSpPr/>
          <p:nvPr userDrawn="1"/>
        </p:nvGrpSpPr>
        <p:grpSpPr>
          <a:xfrm>
            <a:off x="336235" y="459143"/>
            <a:ext cx="11519531" cy="5939715"/>
            <a:chOff x="339234" y="458789"/>
            <a:chExt cx="11519531" cy="5939715"/>
          </a:xfrm>
        </p:grpSpPr>
        <p:sp>
          <p:nvSpPr>
            <p:cNvPr id="27" name="Volný tvar: obrazec 26">
              <a:extLst>
                <a:ext uri="{FF2B5EF4-FFF2-40B4-BE49-F238E27FC236}">
                  <a16:creationId xmlns:a16="http://schemas.microsoft.com/office/drawing/2014/main" id="{2435EE60-E1DB-4285-AD8F-EB78708CB080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750498B0-40F6-48EA-9D60-806514438A0F}"/>
                </a:ext>
              </a:extLst>
            </p:cNvPr>
            <p:cNvSpPr/>
            <p:nvPr/>
          </p:nvSpPr>
          <p:spPr>
            <a:xfrm>
              <a:off x="4176646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1B83014D-C300-4384-8528-097440633089}"/>
                </a:ext>
              </a:extLst>
            </p:cNvPr>
            <p:cNvSpPr/>
            <p:nvPr/>
          </p:nvSpPr>
          <p:spPr>
            <a:xfrm>
              <a:off x="801426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2" name="Volný tvar: obrazec 31">
              <a:extLst>
                <a:ext uri="{FF2B5EF4-FFF2-40B4-BE49-F238E27FC236}">
                  <a16:creationId xmlns:a16="http://schemas.microsoft.com/office/drawing/2014/main" id="{FF20CF15-1A90-4F56-BA18-891BD51A905A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0775301B-AAD3-43F2-8831-DE13C711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618004"/>
            <a:ext cx="355193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9" name="Zástupný podnadpis 1">
            <a:extLst>
              <a:ext uri="{FF2B5EF4-FFF2-40B4-BE49-F238E27FC236}">
                <a16:creationId xmlns:a16="http://schemas.microsoft.com/office/drawing/2014/main" id="{247A0763-8AF6-49FD-AE68-4BF9F226C119}"/>
              </a:ext>
            </a:extLst>
          </p:cNvPr>
          <p:cNvSpPr>
            <a:spLocks noGrp="1"/>
          </p:cNvSpPr>
          <p:nvPr>
            <p:ph idx="5" hasCustomPrompt="1"/>
          </p:nvPr>
        </p:nvSpPr>
        <p:spPr>
          <a:xfrm>
            <a:off x="479376" y="2661737"/>
            <a:ext cx="3551936" cy="952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z="1300" dirty="0">
                <a:solidFill>
                  <a:schemeClr val="tx1"/>
                </a:solidFill>
                <a:latin typeface="+mj-lt"/>
              </a:rPr>
              <a:t>Po kliknutí můžete upravovat </a:t>
            </a:r>
            <a:r>
              <a:rPr lang="cs-CZ" sz="1300" baseline="0" dirty="0">
                <a:solidFill>
                  <a:schemeClr val="tx1"/>
                </a:solidFill>
                <a:latin typeface="+mj-lt"/>
              </a:rPr>
              <a:t>styly</a:t>
            </a:r>
            <a:r>
              <a:rPr lang="cs-CZ" sz="1300" dirty="0">
                <a:solidFill>
                  <a:schemeClr val="tx1"/>
                </a:solidFill>
                <a:latin typeface="+mj-lt"/>
              </a:rPr>
              <a:t> textu v předloze.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7422391-7281-42DB-9694-A8FE2743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594353"/>
            <a:ext cx="3551935" cy="90011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text 2">
            <a:extLst>
              <a:ext uri="{FF2B5EF4-FFF2-40B4-BE49-F238E27FC236}">
                <a16:creationId xmlns:a16="http://schemas.microsoft.com/office/drawing/2014/main" id="{F12A6C0F-A6C9-4410-BF99-24355799A84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09970" y="1637233"/>
            <a:ext cx="355193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5" name="Zástupný podnadpis 1">
            <a:extLst>
              <a:ext uri="{FF2B5EF4-FFF2-40B4-BE49-F238E27FC236}">
                <a16:creationId xmlns:a16="http://schemas.microsoft.com/office/drawing/2014/main" id="{00CAB374-FB93-4A29-ACE8-48C63325E5E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9970" y="2680966"/>
            <a:ext cx="3551936" cy="952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z="1300" dirty="0">
                <a:solidFill>
                  <a:schemeClr val="tx1"/>
                </a:solidFill>
                <a:latin typeface="+mj-lt"/>
              </a:rPr>
              <a:t>Po kliknutí můžete upravovat </a:t>
            </a:r>
            <a:r>
              <a:rPr lang="cs-CZ" sz="1300" baseline="0" dirty="0">
                <a:solidFill>
                  <a:schemeClr val="tx1"/>
                </a:solidFill>
                <a:latin typeface="+mj-lt"/>
              </a:rPr>
              <a:t>styly</a:t>
            </a:r>
            <a:r>
              <a:rPr lang="cs-CZ" sz="1300" dirty="0">
                <a:solidFill>
                  <a:schemeClr val="tx1"/>
                </a:solidFill>
                <a:latin typeface="+mj-lt"/>
              </a:rPr>
              <a:t> textu v předloze.</a:t>
            </a:r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1A9DAA13-3294-4C0A-8512-F5152FEF630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67441" y="1648511"/>
            <a:ext cx="355193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7" name="Zástupný podnadpis 1">
            <a:extLst>
              <a:ext uri="{FF2B5EF4-FFF2-40B4-BE49-F238E27FC236}">
                <a16:creationId xmlns:a16="http://schemas.microsoft.com/office/drawing/2014/main" id="{CEA40A7A-040D-4EDF-9C58-607642A8B83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67441" y="2692244"/>
            <a:ext cx="3551936" cy="952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z="1300" dirty="0">
                <a:solidFill>
                  <a:schemeClr val="tx1"/>
                </a:solidFill>
                <a:latin typeface="+mj-lt"/>
              </a:rPr>
              <a:t>Po kliknutí můžete upravovat </a:t>
            </a:r>
            <a:r>
              <a:rPr lang="cs-CZ" sz="1300" baseline="0" dirty="0">
                <a:solidFill>
                  <a:schemeClr val="tx1"/>
                </a:solidFill>
                <a:latin typeface="+mj-lt"/>
              </a:rPr>
              <a:t>styly</a:t>
            </a:r>
            <a:r>
              <a:rPr lang="cs-CZ" sz="1300" dirty="0">
                <a:solidFill>
                  <a:schemeClr val="tx1"/>
                </a:solidFill>
                <a:latin typeface="+mj-lt"/>
              </a:rPr>
              <a:t> textu v předloze.</a:t>
            </a:r>
          </a:p>
        </p:txBody>
      </p:sp>
      <p:sp>
        <p:nvSpPr>
          <p:cNvPr id="20" name="Zástupný symbol pro datum 4">
            <a:extLst>
              <a:ext uri="{FF2B5EF4-FFF2-40B4-BE49-F238E27FC236}">
                <a16:creationId xmlns:a16="http://schemas.microsoft.com/office/drawing/2014/main" id="{2021CC71-2859-463D-BDAD-6FD350A08439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22.02.2023</a:t>
            </a:fld>
            <a:endParaRPr lang="cs-CZ" dirty="0"/>
          </a:p>
        </p:txBody>
      </p:sp>
      <p:pic>
        <p:nvPicPr>
          <p:cNvPr id="22" name="Grafický objekt 21">
            <a:extLst>
              <a:ext uri="{FF2B5EF4-FFF2-40B4-BE49-F238E27FC236}">
                <a16:creationId xmlns:a16="http://schemas.microsoft.com/office/drawing/2014/main" id="{7A5AB69F-17C6-43DE-B4B7-38588B33F6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33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orient="horz" pos="1049">
          <p15:clr>
            <a:srgbClr val="FBAE40"/>
          </p15:clr>
        </p15:guide>
        <p15:guide id="4" orient="horz" pos="1616">
          <p15:clr>
            <a:srgbClr val="FBAE40"/>
          </p15:clr>
        </p15:guide>
        <p15:guide id="8" pos="5768">
          <p15:clr>
            <a:srgbClr val="FBAE40"/>
          </p15:clr>
        </p15:guide>
        <p15:guide id="9" pos="5813">
          <p15:clr>
            <a:srgbClr val="FBAE40"/>
          </p15:clr>
        </p15:guide>
        <p15:guide id="10" pos="4180">
          <p15:clr>
            <a:srgbClr val="FBAE40"/>
          </p15:clr>
        </p15:guide>
        <p15:guide id="11" pos="7401">
          <p15:clr>
            <a:srgbClr val="FBAE40"/>
          </p15:clr>
        </p15:guide>
        <p15:guide id="13" orient="horz" pos="799">
          <p15:clr>
            <a:srgbClr val="FBAE40"/>
          </p15:clr>
        </p15:guide>
        <p15:guide id="14" pos="3840">
          <p15:clr>
            <a:srgbClr val="FBAE40"/>
          </p15:clr>
        </p15:guide>
        <p15:guide id="15" orient="horz" pos="18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adpis, 3x podnadpis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Skupina 35">
            <a:extLst>
              <a:ext uri="{FF2B5EF4-FFF2-40B4-BE49-F238E27FC236}">
                <a16:creationId xmlns:a16="http://schemas.microsoft.com/office/drawing/2014/main" id="{DEBF7C16-E916-431D-A8F6-124A5DF37F85}"/>
              </a:ext>
            </a:extLst>
          </p:cNvPr>
          <p:cNvGrpSpPr/>
          <p:nvPr userDrawn="1"/>
        </p:nvGrpSpPr>
        <p:grpSpPr>
          <a:xfrm>
            <a:off x="336235" y="459143"/>
            <a:ext cx="11519531" cy="5939715"/>
            <a:chOff x="339234" y="458789"/>
            <a:chExt cx="11519531" cy="5939715"/>
          </a:xfrm>
        </p:grpSpPr>
        <p:sp>
          <p:nvSpPr>
            <p:cNvPr id="27" name="Volný tvar: obrazec 26">
              <a:extLst>
                <a:ext uri="{FF2B5EF4-FFF2-40B4-BE49-F238E27FC236}">
                  <a16:creationId xmlns:a16="http://schemas.microsoft.com/office/drawing/2014/main" id="{2435EE60-E1DB-4285-AD8F-EB78708CB080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750498B0-40F6-48EA-9D60-806514438A0F}"/>
                </a:ext>
              </a:extLst>
            </p:cNvPr>
            <p:cNvSpPr/>
            <p:nvPr/>
          </p:nvSpPr>
          <p:spPr>
            <a:xfrm>
              <a:off x="4176646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1B83014D-C300-4384-8528-097440633089}"/>
                </a:ext>
              </a:extLst>
            </p:cNvPr>
            <p:cNvSpPr/>
            <p:nvPr/>
          </p:nvSpPr>
          <p:spPr>
            <a:xfrm>
              <a:off x="801426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2" name="Volný tvar: obrazec 31">
              <a:extLst>
                <a:ext uri="{FF2B5EF4-FFF2-40B4-BE49-F238E27FC236}">
                  <a16:creationId xmlns:a16="http://schemas.microsoft.com/office/drawing/2014/main" id="{FF20CF15-1A90-4F56-BA18-891BD51A905A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0775301B-AAD3-43F2-8831-DE13C711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618004"/>
            <a:ext cx="355193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9" name="Zástupný podnadpis 1">
            <a:extLst>
              <a:ext uri="{FF2B5EF4-FFF2-40B4-BE49-F238E27FC236}">
                <a16:creationId xmlns:a16="http://schemas.microsoft.com/office/drawing/2014/main" id="{247A0763-8AF6-49FD-AE68-4BF9F226C119}"/>
              </a:ext>
            </a:extLst>
          </p:cNvPr>
          <p:cNvSpPr>
            <a:spLocks noGrp="1"/>
          </p:cNvSpPr>
          <p:nvPr>
            <p:ph idx="5" hasCustomPrompt="1"/>
          </p:nvPr>
        </p:nvSpPr>
        <p:spPr>
          <a:xfrm>
            <a:off x="479376" y="2661737"/>
            <a:ext cx="3551936" cy="952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z="1300" dirty="0">
                <a:solidFill>
                  <a:schemeClr val="tx1"/>
                </a:solidFill>
                <a:latin typeface="+mj-lt"/>
              </a:rPr>
              <a:t>Po kliknutí můžete upravovat </a:t>
            </a:r>
            <a:r>
              <a:rPr lang="cs-CZ" sz="1300" baseline="0" dirty="0">
                <a:solidFill>
                  <a:schemeClr val="tx1"/>
                </a:solidFill>
                <a:latin typeface="+mj-lt"/>
              </a:rPr>
              <a:t>styly</a:t>
            </a:r>
            <a:r>
              <a:rPr lang="cs-CZ" sz="1300" dirty="0">
                <a:solidFill>
                  <a:schemeClr val="tx1"/>
                </a:solidFill>
                <a:latin typeface="+mj-lt"/>
              </a:rPr>
              <a:t> textu v předloze.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7422391-7281-42DB-9694-A8FE2743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594353"/>
            <a:ext cx="3551935" cy="90011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text 2">
            <a:extLst>
              <a:ext uri="{FF2B5EF4-FFF2-40B4-BE49-F238E27FC236}">
                <a16:creationId xmlns:a16="http://schemas.microsoft.com/office/drawing/2014/main" id="{F12A6C0F-A6C9-4410-BF99-24355799A84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09970" y="1637233"/>
            <a:ext cx="355193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5" name="Zástupný podnadpis 1">
            <a:extLst>
              <a:ext uri="{FF2B5EF4-FFF2-40B4-BE49-F238E27FC236}">
                <a16:creationId xmlns:a16="http://schemas.microsoft.com/office/drawing/2014/main" id="{00CAB374-FB93-4A29-ACE8-48C63325E5E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9970" y="2680966"/>
            <a:ext cx="3551936" cy="952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z="1300" dirty="0">
                <a:solidFill>
                  <a:schemeClr val="tx1"/>
                </a:solidFill>
                <a:latin typeface="+mj-lt"/>
              </a:rPr>
              <a:t>Po kliknutí můžete upravovat </a:t>
            </a:r>
            <a:r>
              <a:rPr lang="cs-CZ" sz="1300" baseline="0" dirty="0">
                <a:solidFill>
                  <a:schemeClr val="tx1"/>
                </a:solidFill>
                <a:latin typeface="+mj-lt"/>
              </a:rPr>
              <a:t>styly</a:t>
            </a:r>
            <a:r>
              <a:rPr lang="cs-CZ" sz="1300" dirty="0">
                <a:solidFill>
                  <a:schemeClr val="tx1"/>
                </a:solidFill>
                <a:latin typeface="+mj-lt"/>
              </a:rPr>
              <a:t> textu v předloze.</a:t>
            </a:r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1A9DAA13-3294-4C0A-8512-F5152FEF630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67441" y="1648511"/>
            <a:ext cx="355193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7" name="Zástupný podnadpis 1">
            <a:extLst>
              <a:ext uri="{FF2B5EF4-FFF2-40B4-BE49-F238E27FC236}">
                <a16:creationId xmlns:a16="http://schemas.microsoft.com/office/drawing/2014/main" id="{CEA40A7A-040D-4EDF-9C58-607642A8B83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67441" y="2692244"/>
            <a:ext cx="3551936" cy="952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z="1300" dirty="0">
                <a:solidFill>
                  <a:schemeClr val="tx1"/>
                </a:solidFill>
                <a:latin typeface="+mj-lt"/>
              </a:rPr>
              <a:t>Po kliknutí můžete upravovat </a:t>
            </a:r>
            <a:r>
              <a:rPr lang="cs-CZ" sz="1300" baseline="0" dirty="0">
                <a:solidFill>
                  <a:schemeClr val="tx1"/>
                </a:solidFill>
                <a:latin typeface="+mj-lt"/>
              </a:rPr>
              <a:t>styly</a:t>
            </a:r>
            <a:r>
              <a:rPr lang="cs-CZ" sz="1300" dirty="0">
                <a:solidFill>
                  <a:schemeClr val="tx1"/>
                </a:solidFill>
                <a:latin typeface="+mj-lt"/>
              </a:rPr>
              <a:t> textu v předloze.</a:t>
            </a:r>
          </a:p>
        </p:txBody>
      </p:sp>
      <p:sp>
        <p:nvSpPr>
          <p:cNvPr id="20" name="Zástupný symbol pro datum 4">
            <a:extLst>
              <a:ext uri="{FF2B5EF4-FFF2-40B4-BE49-F238E27FC236}">
                <a16:creationId xmlns:a16="http://schemas.microsoft.com/office/drawing/2014/main" id="{2021CC71-2859-463D-BDAD-6FD350A08439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accent1"/>
                </a:solidFill>
              </a:rPr>
              <a:pPr/>
              <a:t>22.02.2023</a:t>
            </a:fld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22" name="Grafický objekt 21">
            <a:extLst>
              <a:ext uri="{FF2B5EF4-FFF2-40B4-BE49-F238E27FC236}">
                <a16:creationId xmlns:a16="http://schemas.microsoft.com/office/drawing/2014/main" id="{7A5AB69F-17C6-43DE-B4B7-38588B33F6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23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orient="horz" pos="1049">
          <p15:clr>
            <a:srgbClr val="FBAE40"/>
          </p15:clr>
        </p15:guide>
        <p15:guide id="4" orient="horz" pos="1616">
          <p15:clr>
            <a:srgbClr val="FBAE40"/>
          </p15:clr>
        </p15:guide>
        <p15:guide id="8" pos="5768">
          <p15:clr>
            <a:srgbClr val="FBAE40"/>
          </p15:clr>
        </p15:guide>
        <p15:guide id="9" pos="5813">
          <p15:clr>
            <a:srgbClr val="FBAE40"/>
          </p15:clr>
        </p15:guide>
        <p15:guide id="10" pos="4180">
          <p15:clr>
            <a:srgbClr val="FBAE40"/>
          </p15:clr>
        </p15:guide>
        <p15:guide id="11" pos="7401">
          <p15:clr>
            <a:srgbClr val="FBAE40"/>
          </p15:clr>
        </p15:guide>
        <p15:guide id="13" orient="horz" pos="799">
          <p15:clr>
            <a:srgbClr val="FBAE40"/>
          </p15:clr>
        </p15:guide>
        <p15:guide id="14" pos="3840">
          <p15:clr>
            <a:srgbClr val="FBAE40"/>
          </p15:clr>
        </p15:guide>
        <p15:guide id="15" orient="horz" pos="184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adpis, 3x podnadpis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bílé překrytí">
            <a:extLst>
              <a:ext uri="{FF2B5EF4-FFF2-40B4-BE49-F238E27FC236}">
                <a16:creationId xmlns:a16="http://schemas.microsoft.com/office/drawing/2014/main" id="{5CAB7B6F-BC2F-45F9-BBCC-C089E1E4D940}"/>
              </a:ext>
            </a:extLst>
          </p:cNvPr>
          <p:cNvSpPr/>
          <p:nvPr userDrawn="1"/>
        </p:nvSpPr>
        <p:spPr>
          <a:xfrm>
            <a:off x="-20687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DEBF7C16-E916-431D-A8F6-124A5DF37F85}"/>
              </a:ext>
            </a:extLst>
          </p:cNvPr>
          <p:cNvGrpSpPr/>
          <p:nvPr userDrawn="1"/>
        </p:nvGrpSpPr>
        <p:grpSpPr>
          <a:xfrm>
            <a:off x="336235" y="459143"/>
            <a:ext cx="11519531" cy="5939715"/>
            <a:chOff x="339234" y="458789"/>
            <a:chExt cx="11519531" cy="5939715"/>
          </a:xfrm>
        </p:grpSpPr>
        <p:sp>
          <p:nvSpPr>
            <p:cNvPr id="27" name="Volný tvar: obrazec 26">
              <a:extLst>
                <a:ext uri="{FF2B5EF4-FFF2-40B4-BE49-F238E27FC236}">
                  <a16:creationId xmlns:a16="http://schemas.microsoft.com/office/drawing/2014/main" id="{2435EE60-E1DB-4285-AD8F-EB78708CB080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750498B0-40F6-48EA-9D60-806514438A0F}"/>
                </a:ext>
              </a:extLst>
            </p:cNvPr>
            <p:cNvSpPr/>
            <p:nvPr/>
          </p:nvSpPr>
          <p:spPr>
            <a:xfrm>
              <a:off x="4176646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1B83014D-C300-4384-8528-097440633089}"/>
                </a:ext>
              </a:extLst>
            </p:cNvPr>
            <p:cNvSpPr/>
            <p:nvPr/>
          </p:nvSpPr>
          <p:spPr>
            <a:xfrm>
              <a:off x="801426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32" name="Volný tvar: obrazec 31">
              <a:extLst>
                <a:ext uri="{FF2B5EF4-FFF2-40B4-BE49-F238E27FC236}">
                  <a16:creationId xmlns:a16="http://schemas.microsoft.com/office/drawing/2014/main" id="{FF20CF15-1A90-4F56-BA18-891BD51A905A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0775301B-AAD3-43F2-8831-DE13C711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634679"/>
            <a:ext cx="355193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7422391-7281-42DB-9694-A8FE2743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611028"/>
            <a:ext cx="3551935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text 2">
            <a:extLst>
              <a:ext uri="{FF2B5EF4-FFF2-40B4-BE49-F238E27FC236}">
                <a16:creationId xmlns:a16="http://schemas.microsoft.com/office/drawing/2014/main" id="{F12A6C0F-A6C9-4410-BF99-24355799A84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09970" y="1653908"/>
            <a:ext cx="355193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1A9DAA13-3294-4C0A-8512-F5152FEF630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67441" y="1665186"/>
            <a:ext cx="355193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1" name="Zástupný text 33">
            <a:extLst>
              <a:ext uri="{FF2B5EF4-FFF2-40B4-BE49-F238E27FC236}">
                <a16:creationId xmlns:a16="http://schemas.microsoft.com/office/drawing/2014/main" id="{9240ACBE-0C89-4BD2-8C24-7559899D86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8095" y="2708919"/>
            <a:ext cx="3563569" cy="266429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2" name="Zástupný text 33">
            <a:extLst>
              <a:ext uri="{FF2B5EF4-FFF2-40B4-BE49-F238E27FC236}">
                <a16:creationId xmlns:a16="http://schemas.microsoft.com/office/drawing/2014/main" id="{E02C7CB2-CD58-4319-9798-41C70E59BB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3528" y="2706444"/>
            <a:ext cx="3563569" cy="29548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3" name="Zástupný text 33">
            <a:extLst>
              <a:ext uri="{FF2B5EF4-FFF2-40B4-BE49-F238E27FC236}">
                <a16:creationId xmlns:a16="http://schemas.microsoft.com/office/drawing/2014/main" id="{B2933F35-290F-4434-9BF0-7495B6EBF0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67441" y="2706444"/>
            <a:ext cx="3563569" cy="29548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9" name="Zástupný symbol pro datum 4">
            <a:extLst>
              <a:ext uri="{FF2B5EF4-FFF2-40B4-BE49-F238E27FC236}">
                <a16:creationId xmlns:a16="http://schemas.microsoft.com/office/drawing/2014/main" id="{5C6734EC-0831-41E3-B13C-4477CCE82FA4}"/>
              </a:ext>
            </a:extLst>
          </p:cNvPr>
          <p:cNvSpPr txBox="1">
            <a:spLocks/>
          </p:cNvSpPr>
          <p:nvPr userDrawn="1"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22.02.2023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4" name="Grafický objekt 23">
            <a:extLst>
              <a:ext uri="{FF2B5EF4-FFF2-40B4-BE49-F238E27FC236}">
                <a16:creationId xmlns:a16="http://schemas.microsoft.com/office/drawing/2014/main" id="{EB4A803F-DBC6-4317-9EC1-9004B1730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98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orient="horz" pos="1049">
          <p15:clr>
            <a:srgbClr val="FBAE40"/>
          </p15:clr>
        </p15:guide>
        <p15:guide id="4" orient="horz" pos="1616">
          <p15:clr>
            <a:srgbClr val="FBAE40"/>
          </p15:clr>
        </p15:guide>
        <p15:guide id="8" pos="5768">
          <p15:clr>
            <a:srgbClr val="FBAE40"/>
          </p15:clr>
        </p15:guide>
        <p15:guide id="9" pos="5813">
          <p15:clr>
            <a:srgbClr val="FBAE40"/>
          </p15:clr>
        </p15:guide>
        <p15:guide id="10" pos="4180">
          <p15:clr>
            <a:srgbClr val="FBAE40"/>
          </p15:clr>
        </p15:guide>
        <p15:guide id="11" pos="7401">
          <p15:clr>
            <a:srgbClr val="FBAE40"/>
          </p15:clr>
        </p15:guide>
        <p15:guide id="13" orient="horz" pos="799">
          <p15:clr>
            <a:srgbClr val="FBAE40"/>
          </p15:clr>
        </p15:guide>
        <p15:guide id="14" pos="3840">
          <p15:clr>
            <a:srgbClr val="FBAE40"/>
          </p15:clr>
        </p15:guide>
        <p15:guide id="15" orient="horz" pos="184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, perex, tex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bílé překrytí">
            <a:extLst>
              <a:ext uri="{FF2B5EF4-FFF2-40B4-BE49-F238E27FC236}">
                <a16:creationId xmlns:a16="http://schemas.microsoft.com/office/drawing/2014/main" id="{D5D7B392-3157-4BA0-A324-365611C8151E}"/>
              </a:ext>
            </a:extLst>
          </p:cNvPr>
          <p:cNvSpPr/>
          <p:nvPr userDrawn="1"/>
        </p:nvSpPr>
        <p:spPr>
          <a:xfrm>
            <a:off x="-758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0775301B-AAD3-43F2-8831-DE13C711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627862"/>
            <a:ext cx="355193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9" name="Zástupný podnadpis 1">
            <a:extLst>
              <a:ext uri="{FF2B5EF4-FFF2-40B4-BE49-F238E27FC236}">
                <a16:creationId xmlns:a16="http://schemas.microsoft.com/office/drawing/2014/main" id="{247A0763-8AF6-49FD-AE68-4BF9F226C119}"/>
              </a:ext>
            </a:extLst>
          </p:cNvPr>
          <p:cNvSpPr>
            <a:spLocks noGrp="1"/>
          </p:cNvSpPr>
          <p:nvPr>
            <p:ph idx="5" hasCustomPrompt="1"/>
          </p:nvPr>
        </p:nvSpPr>
        <p:spPr>
          <a:xfrm>
            <a:off x="479376" y="2671595"/>
            <a:ext cx="3551936" cy="952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z="1300" dirty="0">
                <a:solidFill>
                  <a:schemeClr val="tx1"/>
                </a:solidFill>
                <a:latin typeface="+mj-lt"/>
              </a:rPr>
              <a:t>Po kliknutí můžete upravovat </a:t>
            </a:r>
            <a:r>
              <a:rPr lang="cs-CZ" sz="1300" baseline="0" dirty="0">
                <a:solidFill>
                  <a:schemeClr val="tx1"/>
                </a:solidFill>
                <a:latin typeface="+mj-lt"/>
              </a:rPr>
              <a:t>styly</a:t>
            </a:r>
            <a:r>
              <a:rPr lang="cs-CZ" sz="1300" dirty="0">
                <a:solidFill>
                  <a:schemeClr val="tx1"/>
                </a:solidFill>
                <a:latin typeface="+mj-lt"/>
              </a:rPr>
              <a:t> textu v předloze.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7422391-7281-42DB-9694-A8FE2743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604211"/>
            <a:ext cx="3551935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4" name="Zástupný text 33">
            <a:extLst>
              <a:ext uri="{FF2B5EF4-FFF2-40B4-BE49-F238E27FC236}">
                <a16:creationId xmlns:a16="http://schemas.microsoft.com/office/drawing/2014/main" id="{8321C668-169D-48C3-AAA2-2DC0729CE5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10" y="1628329"/>
            <a:ext cx="3506182" cy="403291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37" name="Zástupný text 33">
            <a:extLst>
              <a:ext uri="{FF2B5EF4-FFF2-40B4-BE49-F238E27FC236}">
                <a16:creationId xmlns:a16="http://schemas.microsoft.com/office/drawing/2014/main" id="{A82AF734-D3ED-4BDD-B27D-FC399BB38D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5155" y="1628329"/>
            <a:ext cx="3493834" cy="403291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FA5E448A-E56E-42E3-A5A6-979C7FCB4C12}"/>
              </a:ext>
            </a:extLst>
          </p:cNvPr>
          <p:cNvGrpSpPr/>
          <p:nvPr userDrawn="1"/>
        </p:nvGrpSpPr>
        <p:grpSpPr>
          <a:xfrm>
            <a:off x="336235" y="459143"/>
            <a:ext cx="11519531" cy="5939715"/>
            <a:chOff x="339234" y="458789"/>
            <a:chExt cx="11519531" cy="5939715"/>
          </a:xfrm>
        </p:grpSpPr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96A676BA-FBB1-4D53-915D-A908F1498640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24E5C92E-F340-4F8C-AC8C-17CACEA8C838}"/>
                </a:ext>
              </a:extLst>
            </p:cNvPr>
            <p:cNvSpPr/>
            <p:nvPr/>
          </p:nvSpPr>
          <p:spPr>
            <a:xfrm>
              <a:off x="4176646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237263B4-B60B-47F2-93BE-4674EE1E42F7}"/>
                </a:ext>
              </a:extLst>
            </p:cNvPr>
            <p:cNvSpPr/>
            <p:nvPr/>
          </p:nvSpPr>
          <p:spPr>
            <a:xfrm>
              <a:off x="801426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144A0BBD-75B6-441C-A964-74C80C51D19A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</p:grpSp>
      <p:sp>
        <p:nvSpPr>
          <p:cNvPr id="23" name="Zástupný symbol pro datum 4">
            <a:extLst>
              <a:ext uri="{FF2B5EF4-FFF2-40B4-BE49-F238E27FC236}">
                <a16:creationId xmlns:a16="http://schemas.microsoft.com/office/drawing/2014/main" id="{9AF5E632-C9CD-4CFA-9BFB-E605BF286902}"/>
              </a:ext>
            </a:extLst>
          </p:cNvPr>
          <p:cNvSpPr txBox="1">
            <a:spLocks/>
          </p:cNvSpPr>
          <p:nvPr userDrawn="1"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22.02.2023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4" name="Grafický objekt 23">
            <a:extLst>
              <a:ext uri="{FF2B5EF4-FFF2-40B4-BE49-F238E27FC236}">
                <a16:creationId xmlns:a16="http://schemas.microsoft.com/office/drawing/2014/main" id="{0A574086-3B7A-4CAA-AD98-CE531E9B3A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22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orient="horz" pos="1049">
          <p15:clr>
            <a:srgbClr val="FBAE40"/>
          </p15:clr>
        </p15:guide>
        <p15:guide id="4" orient="horz" pos="1616">
          <p15:clr>
            <a:srgbClr val="FBAE40"/>
          </p15:clr>
        </p15:guide>
        <p15:guide id="8" pos="5768">
          <p15:clr>
            <a:srgbClr val="FBAE40"/>
          </p15:clr>
        </p15:guide>
        <p15:guide id="9" pos="5813">
          <p15:clr>
            <a:srgbClr val="FBAE40"/>
          </p15:clr>
        </p15:guide>
        <p15:guide id="10" pos="4180">
          <p15:clr>
            <a:srgbClr val="FBAE40"/>
          </p15:clr>
        </p15:guide>
        <p15:guide id="11" pos="7401">
          <p15:clr>
            <a:srgbClr val="FBAE40"/>
          </p15:clr>
        </p15:guide>
        <p15:guide id="13" orient="horz" pos="799">
          <p15:clr>
            <a:srgbClr val="FBAE40"/>
          </p15:clr>
        </p15:guide>
        <p15:guide id="14" pos="3840">
          <p15:clr>
            <a:srgbClr val="FBAE40"/>
          </p15:clr>
        </p15:guide>
        <p15:guide id="15" orient="horz" pos="184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erex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067E82F-1349-487A-8C4E-0BB4B5E88885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23" name="Volný tvar: obrazec 22">
              <a:extLst>
                <a:ext uri="{FF2B5EF4-FFF2-40B4-BE49-F238E27FC236}">
                  <a16:creationId xmlns:a16="http://schemas.microsoft.com/office/drawing/2014/main" id="{D87D48BE-1A0D-4277-ABFA-25C9E41F24E9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4" name="Volný tvar: obrazec 23">
              <a:extLst>
                <a:ext uri="{FF2B5EF4-FFF2-40B4-BE49-F238E27FC236}">
                  <a16:creationId xmlns:a16="http://schemas.microsoft.com/office/drawing/2014/main" id="{04281C37-179F-42EE-8405-5D403B4CE21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6" name="Zástupný symbol obrázku 1">
            <a:extLst>
              <a:ext uri="{FF2B5EF4-FFF2-40B4-BE49-F238E27FC236}">
                <a16:creationId xmlns:a16="http://schemas.microsoft.com/office/drawing/2014/main" id="{BC51348E-E4F2-4E91-B096-D2B96F255B7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89266" y="603790"/>
            <a:ext cx="7623358" cy="5794714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0775301B-AAD3-43F2-8831-DE13C711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627441"/>
            <a:ext cx="3485031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9" name="Zástupný podnadpis 1">
            <a:extLst>
              <a:ext uri="{FF2B5EF4-FFF2-40B4-BE49-F238E27FC236}">
                <a16:creationId xmlns:a16="http://schemas.microsoft.com/office/drawing/2014/main" id="{247A0763-8AF6-49FD-AE68-4BF9F226C119}"/>
              </a:ext>
            </a:extLst>
          </p:cNvPr>
          <p:cNvSpPr>
            <a:spLocks noGrp="1"/>
          </p:cNvSpPr>
          <p:nvPr>
            <p:ph idx="5" hasCustomPrompt="1"/>
          </p:nvPr>
        </p:nvSpPr>
        <p:spPr>
          <a:xfrm>
            <a:off x="479376" y="2671174"/>
            <a:ext cx="3485032" cy="952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z="1300" dirty="0">
                <a:solidFill>
                  <a:schemeClr val="tx1"/>
                </a:solidFill>
                <a:latin typeface="+mj-lt"/>
              </a:rPr>
              <a:t>Po kliknutí můžete upravovat </a:t>
            </a:r>
            <a:r>
              <a:rPr lang="cs-CZ" sz="1300" baseline="0" dirty="0">
                <a:solidFill>
                  <a:schemeClr val="tx1"/>
                </a:solidFill>
                <a:latin typeface="+mj-lt"/>
              </a:rPr>
              <a:t>styly</a:t>
            </a:r>
            <a:r>
              <a:rPr lang="cs-CZ" sz="1300" dirty="0">
                <a:solidFill>
                  <a:schemeClr val="tx1"/>
                </a:solidFill>
                <a:latin typeface="+mj-lt"/>
              </a:rPr>
              <a:t> textu v předloze.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7422391-7281-42DB-9694-A8FE2743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603790"/>
            <a:ext cx="3485031" cy="90011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89A9A3E-40EF-4717-A61D-11D908CA2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01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orient="horz" pos="1049">
          <p15:clr>
            <a:srgbClr val="FBAE40"/>
          </p15:clr>
        </p15:guide>
        <p15:guide id="4" orient="horz" pos="1616">
          <p15:clr>
            <a:srgbClr val="FBAE40"/>
          </p15:clr>
        </p15:guide>
        <p15:guide id="8" pos="5768">
          <p15:clr>
            <a:srgbClr val="FBAE40"/>
          </p15:clr>
        </p15:guide>
        <p15:guide id="9" pos="5813">
          <p15:clr>
            <a:srgbClr val="FBAE40"/>
          </p15:clr>
        </p15:guide>
        <p15:guide id="10" pos="4180">
          <p15:clr>
            <a:srgbClr val="FBAE40"/>
          </p15:clr>
        </p15:guide>
        <p15:guide id="11" pos="7401">
          <p15:clr>
            <a:srgbClr val="FBAE40"/>
          </p15:clr>
        </p15:guide>
        <p15:guide id="13" orient="horz" pos="799">
          <p15:clr>
            <a:srgbClr val="FBAE40"/>
          </p15:clr>
        </p15:guide>
        <p15:guide id="14" pos="3840">
          <p15:clr>
            <a:srgbClr val="FBAE40"/>
          </p15:clr>
        </p15:guide>
        <p15:guide id="15" orient="horz" pos="184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FB323-E9C6-494C-983A-74C1A1C82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6FBBF6-F08D-4506-9030-14D6969DF15A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22.02.2023</a:t>
            </a:fld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345ED8C3-5EDA-45BB-B3E9-735F970241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71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FB323-E9C6-494C-983A-74C1A1C82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40944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22.02.2023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6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nazev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04D7D713-ABCC-4B66-9A61-78807DBF5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63911"/>
            <a:ext cx="11527712" cy="6130177"/>
          </a:xfrm>
          <a:prstGeom prst="rect">
            <a:avLst/>
          </a:prstGeom>
        </p:spPr>
      </p:pic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3485032" cy="900112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 dirty="0"/>
              <a:t>Kliknutím lze upravit styl.</a:t>
            </a:r>
          </a:p>
        </p:txBody>
      </p:sp>
      <p:sp>
        <p:nvSpPr>
          <p:cNvPr id="20" name="Zástupný text 2">
            <a:extLst>
              <a:ext uri="{FF2B5EF4-FFF2-40B4-BE49-F238E27FC236}">
                <a16:creationId xmlns:a16="http://schemas.microsoft.com/office/drawing/2014/main" id="{FED06595-A726-45F9-871E-B1538EB2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5455219"/>
            <a:ext cx="3485031" cy="9527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6A02DF2E-9A87-4947-85BA-1BB74D49B3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763" y="620688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33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">
          <p15:clr>
            <a:srgbClr val="FBAE40"/>
          </p15:clr>
        </p15:guide>
        <p15:guide id="2" pos="7628">
          <p15:clr>
            <a:srgbClr val="FBAE40"/>
          </p15:clr>
        </p15:guide>
        <p15:guide id="3" orient="horz" pos="51">
          <p15:clr>
            <a:srgbClr val="FBAE40"/>
          </p15:clr>
        </p15:guide>
        <p15:guide id="4" orient="horz" pos="42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52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22.02.2023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33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+obrazek+popisek_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AC57F0A3-7F94-4069-9927-420731BA4B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60863" y="441325"/>
            <a:ext cx="7472362" cy="598646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4AA69FD-F8E3-49D6-89FD-DA667550DD87}"/>
              </a:ext>
            </a:extLst>
          </p:cNvPr>
          <p:cNvGrpSpPr/>
          <p:nvPr userDrawn="1"/>
        </p:nvGrpSpPr>
        <p:grpSpPr>
          <a:xfrm>
            <a:off x="336317" y="438334"/>
            <a:ext cx="11507274" cy="5981332"/>
            <a:chOff x="335225" y="447666"/>
            <a:chExt cx="11507274" cy="5981332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4081600B-13D6-4208-9E96-D89DC92C71E3}"/>
                </a:ext>
              </a:extLst>
            </p:cNvPr>
            <p:cNvSpPr/>
            <p:nvPr/>
          </p:nvSpPr>
          <p:spPr>
            <a:xfrm>
              <a:off x="335225" y="447666"/>
              <a:ext cx="7200" cy="5981332"/>
            </a:xfrm>
            <a:custGeom>
              <a:avLst/>
              <a:gdLst>
                <a:gd name="connsiteX0" fmla="*/ 0 w 19293"/>
                <a:gd name="connsiteY0" fmla="*/ 0 h 5981332"/>
                <a:gd name="connsiteX1" fmla="*/ 19293 w 19293"/>
                <a:gd name="connsiteY1" fmla="*/ 0 h 5981332"/>
                <a:gd name="connsiteX2" fmla="*/ 19293 w 19293"/>
                <a:gd name="connsiteY2" fmla="*/ 5981333 h 5981332"/>
                <a:gd name="connsiteX3" fmla="*/ 0 w 19293"/>
                <a:gd name="connsiteY3" fmla="*/ 5981333 h 598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81332">
                  <a:moveTo>
                    <a:pt x="0" y="0"/>
                  </a:moveTo>
                  <a:lnTo>
                    <a:pt x="19293" y="0"/>
                  </a:lnTo>
                  <a:lnTo>
                    <a:pt x="19293" y="5981333"/>
                  </a:lnTo>
                  <a:lnTo>
                    <a:pt x="0" y="5981333"/>
                  </a:lnTo>
                  <a:close/>
                </a:path>
              </a:pathLst>
            </a:custGeom>
            <a:solidFill>
              <a:schemeClr val="tx1"/>
            </a:solidFill>
            <a:ln w="158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ED6F9E20-8248-4DF8-8E9C-0C001A329D46}"/>
                </a:ext>
              </a:extLst>
            </p:cNvPr>
            <p:cNvSpPr/>
            <p:nvPr/>
          </p:nvSpPr>
          <p:spPr>
            <a:xfrm>
              <a:off x="6086455" y="448657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tx1"/>
            </a:solidFill>
            <a:ln w="158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BB4123EA-2B54-4B43-A4E3-8D369B2D816E}"/>
                </a:ext>
              </a:extLst>
            </p:cNvPr>
            <p:cNvSpPr/>
            <p:nvPr/>
          </p:nvSpPr>
          <p:spPr>
            <a:xfrm>
              <a:off x="6976410" y="448657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tx1"/>
            </a:solidFill>
            <a:ln w="158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22B1F4AB-604A-449E-A69C-51347663DE61}"/>
                </a:ext>
              </a:extLst>
            </p:cNvPr>
            <p:cNvSpPr/>
            <p:nvPr/>
          </p:nvSpPr>
          <p:spPr>
            <a:xfrm>
              <a:off x="5186615" y="448657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tx1"/>
            </a:solidFill>
            <a:ln w="158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8DE54016-0A74-4BBE-A774-0516ADB19372}"/>
                </a:ext>
              </a:extLst>
            </p:cNvPr>
            <p:cNvSpPr/>
            <p:nvPr/>
          </p:nvSpPr>
          <p:spPr>
            <a:xfrm>
              <a:off x="8960843" y="448657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tx1"/>
            </a:solidFill>
            <a:ln w="158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FA1E3301-94EB-4253-90DC-08E9F298E11A}"/>
                </a:ext>
              </a:extLst>
            </p:cNvPr>
            <p:cNvSpPr/>
            <p:nvPr/>
          </p:nvSpPr>
          <p:spPr>
            <a:xfrm>
              <a:off x="11835299" y="448657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tx1"/>
            </a:solidFill>
            <a:ln w="158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3" name="Zástupný symbol pro datum 2" hidden="1">
            <a:extLst>
              <a:ext uri="{FF2B5EF4-FFF2-40B4-BE49-F238E27FC236}">
                <a16:creationId xmlns:a16="http://schemas.microsoft.com/office/drawing/2014/main" id="{26018419-AC0D-4210-86B6-34ABDBE9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087C7654-690A-4245-AFB0-8BBB168105F9}" type="datetime1">
              <a:rPr lang="cs-CZ" smtClean="0"/>
              <a:t>22.02.2023</a:t>
            </a:fld>
            <a:endParaRPr lang="cs-CZ" dirty="0"/>
          </a:p>
        </p:txBody>
      </p:sp>
      <p:sp>
        <p:nvSpPr>
          <p:cNvPr id="4" name="Zástupný symbol pro zápatí 3" hidden="1">
            <a:extLst>
              <a:ext uri="{FF2B5EF4-FFF2-40B4-BE49-F238E27FC236}">
                <a16:creationId xmlns:a16="http://schemas.microsoft.com/office/drawing/2014/main" id="{289A947B-735C-4FC7-8D80-B6138796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cs-CZ" dirty="0"/>
          </a:p>
        </p:txBody>
      </p:sp>
      <p:sp>
        <p:nvSpPr>
          <p:cNvPr id="23" name="Zástupný text 22">
            <a:extLst>
              <a:ext uri="{FF2B5EF4-FFF2-40B4-BE49-F238E27FC236}">
                <a16:creationId xmlns:a16="http://schemas.microsoft.com/office/drawing/2014/main" id="{58736F61-B2B1-43D6-9AC3-02A8942EA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548680"/>
            <a:ext cx="3241675" cy="1440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400" b="0" baseline="0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lvl="0">
              <a:lnSpc>
                <a:spcPct val="150000"/>
              </a:lnSpc>
            </a:pPr>
            <a:r>
              <a:rPr lang="cs-CZ" dirty="0"/>
              <a:t>Po kliknutí můžete upravovat styly textu v předloze.</a:t>
            </a:r>
          </a:p>
        </p:txBody>
      </p: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B8950794-551D-4EBD-9D2C-91F0A1F82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48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  <p15:guide id="3" pos="347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+obrazek+popisek_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bílé překrytí">
            <a:extLst>
              <a:ext uri="{FF2B5EF4-FFF2-40B4-BE49-F238E27FC236}">
                <a16:creationId xmlns:a16="http://schemas.microsoft.com/office/drawing/2014/main" id="{BD4B54A0-D244-4D5A-BB97-65C23F8310B6}"/>
              </a:ext>
            </a:extLst>
          </p:cNvPr>
          <p:cNvSpPr/>
          <p:nvPr userDrawn="1"/>
        </p:nvSpPr>
        <p:spPr>
          <a:xfrm>
            <a:off x="-758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4AA69FD-F8E3-49D6-89FD-DA667550DD87}"/>
              </a:ext>
            </a:extLst>
          </p:cNvPr>
          <p:cNvGrpSpPr/>
          <p:nvPr userDrawn="1"/>
        </p:nvGrpSpPr>
        <p:grpSpPr>
          <a:xfrm>
            <a:off x="336317" y="438334"/>
            <a:ext cx="11507274" cy="5981332"/>
            <a:chOff x="335225" y="447666"/>
            <a:chExt cx="11507274" cy="5981332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4081600B-13D6-4208-9E96-D89DC92C71E3}"/>
                </a:ext>
              </a:extLst>
            </p:cNvPr>
            <p:cNvSpPr/>
            <p:nvPr/>
          </p:nvSpPr>
          <p:spPr>
            <a:xfrm>
              <a:off x="335225" y="447666"/>
              <a:ext cx="7200" cy="5981332"/>
            </a:xfrm>
            <a:custGeom>
              <a:avLst/>
              <a:gdLst>
                <a:gd name="connsiteX0" fmla="*/ 0 w 19293"/>
                <a:gd name="connsiteY0" fmla="*/ 0 h 5981332"/>
                <a:gd name="connsiteX1" fmla="*/ 19293 w 19293"/>
                <a:gd name="connsiteY1" fmla="*/ 0 h 5981332"/>
                <a:gd name="connsiteX2" fmla="*/ 19293 w 19293"/>
                <a:gd name="connsiteY2" fmla="*/ 5981333 h 5981332"/>
                <a:gd name="connsiteX3" fmla="*/ 0 w 19293"/>
                <a:gd name="connsiteY3" fmla="*/ 5981333 h 598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81332">
                  <a:moveTo>
                    <a:pt x="0" y="0"/>
                  </a:moveTo>
                  <a:lnTo>
                    <a:pt x="19293" y="0"/>
                  </a:lnTo>
                  <a:lnTo>
                    <a:pt x="19293" y="5981333"/>
                  </a:lnTo>
                  <a:lnTo>
                    <a:pt x="0" y="5981333"/>
                  </a:lnTo>
                  <a:close/>
                </a:path>
              </a:pathLst>
            </a:custGeom>
            <a:solidFill>
              <a:schemeClr val="tx1"/>
            </a:solidFill>
            <a:ln w="158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ED6F9E20-8248-4DF8-8E9C-0C001A329D46}"/>
                </a:ext>
              </a:extLst>
            </p:cNvPr>
            <p:cNvSpPr/>
            <p:nvPr/>
          </p:nvSpPr>
          <p:spPr>
            <a:xfrm>
              <a:off x="6086455" y="448657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tx1"/>
            </a:solidFill>
            <a:ln w="158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BB4123EA-2B54-4B43-A4E3-8D369B2D816E}"/>
                </a:ext>
              </a:extLst>
            </p:cNvPr>
            <p:cNvSpPr/>
            <p:nvPr/>
          </p:nvSpPr>
          <p:spPr>
            <a:xfrm>
              <a:off x="6976410" y="448657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tx1"/>
            </a:solidFill>
            <a:ln w="158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22B1F4AB-604A-449E-A69C-51347663DE61}"/>
                </a:ext>
              </a:extLst>
            </p:cNvPr>
            <p:cNvSpPr/>
            <p:nvPr/>
          </p:nvSpPr>
          <p:spPr>
            <a:xfrm>
              <a:off x="5186615" y="448657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tx1"/>
            </a:solidFill>
            <a:ln w="158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8DE54016-0A74-4BBE-A774-0516ADB19372}"/>
                </a:ext>
              </a:extLst>
            </p:cNvPr>
            <p:cNvSpPr/>
            <p:nvPr/>
          </p:nvSpPr>
          <p:spPr>
            <a:xfrm>
              <a:off x="8960843" y="448657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tx1"/>
            </a:solidFill>
            <a:ln w="158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FA1E3301-94EB-4253-90DC-08E9F298E11A}"/>
                </a:ext>
              </a:extLst>
            </p:cNvPr>
            <p:cNvSpPr/>
            <p:nvPr/>
          </p:nvSpPr>
          <p:spPr>
            <a:xfrm>
              <a:off x="11835299" y="448657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tx1"/>
            </a:solidFill>
            <a:ln w="158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AC57F0A3-7F94-4069-9927-420731BA4B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60863" y="441325"/>
            <a:ext cx="7472362" cy="598646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3" name="Zástupný text 22">
            <a:extLst>
              <a:ext uri="{FF2B5EF4-FFF2-40B4-BE49-F238E27FC236}">
                <a16:creationId xmlns:a16="http://schemas.microsoft.com/office/drawing/2014/main" id="{58736F61-B2B1-43D6-9AC3-02A8942EA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548680"/>
            <a:ext cx="3241675" cy="1440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400" b="0" baseline="0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lvl="0">
              <a:lnSpc>
                <a:spcPct val="150000"/>
              </a:lnSpc>
            </a:pPr>
            <a:r>
              <a:rPr lang="cs-CZ" dirty="0"/>
              <a:t>Po kliknutí můžete upravovat styly textu v předloze.</a:t>
            </a:r>
          </a:p>
        </p:txBody>
      </p: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0BCBE7CE-36AF-4C5A-88B4-0E0F2FB2AC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91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  <p15:guide id="3" pos="347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pati+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 hidden="1">
            <a:extLst>
              <a:ext uri="{FF2B5EF4-FFF2-40B4-BE49-F238E27FC236}">
                <a16:creationId xmlns:a16="http://schemas.microsoft.com/office/drawing/2014/main" id="{289A947B-735C-4FC7-8D80-B6138796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cs-CZ" dirty="0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55E701BB-4DE2-4BCF-9475-0C4E9CC41AF0}"/>
              </a:ext>
            </a:extLst>
          </p:cNvPr>
          <p:cNvGrpSpPr/>
          <p:nvPr userDrawn="1"/>
        </p:nvGrpSpPr>
        <p:grpSpPr>
          <a:xfrm>
            <a:off x="335225" y="437111"/>
            <a:ext cx="11507274" cy="5981332"/>
            <a:chOff x="335225" y="437111"/>
            <a:chExt cx="11507274" cy="5981332"/>
          </a:xfrm>
        </p:grpSpPr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309DC659-CA42-4AC1-A65A-D517BD695EFE}"/>
                </a:ext>
              </a:extLst>
            </p:cNvPr>
            <p:cNvSpPr/>
            <p:nvPr/>
          </p:nvSpPr>
          <p:spPr>
            <a:xfrm>
              <a:off x="335225" y="437111"/>
              <a:ext cx="7200" cy="5981332"/>
            </a:xfrm>
            <a:custGeom>
              <a:avLst/>
              <a:gdLst>
                <a:gd name="connsiteX0" fmla="*/ 0 w 19293"/>
                <a:gd name="connsiteY0" fmla="*/ 0 h 5981332"/>
                <a:gd name="connsiteX1" fmla="*/ 19293 w 19293"/>
                <a:gd name="connsiteY1" fmla="*/ 0 h 5981332"/>
                <a:gd name="connsiteX2" fmla="*/ 19293 w 19293"/>
                <a:gd name="connsiteY2" fmla="*/ 5981333 h 5981332"/>
                <a:gd name="connsiteX3" fmla="*/ 0 w 19293"/>
                <a:gd name="connsiteY3" fmla="*/ 5981333 h 598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81332">
                  <a:moveTo>
                    <a:pt x="0" y="0"/>
                  </a:moveTo>
                  <a:lnTo>
                    <a:pt x="19293" y="0"/>
                  </a:lnTo>
                  <a:lnTo>
                    <a:pt x="19293" y="5981333"/>
                  </a:lnTo>
                  <a:lnTo>
                    <a:pt x="0" y="5981333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A9FCAECA-4394-4F86-A173-4EEE04F5801C}"/>
                </a:ext>
              </a:extLst>
            </p:cNvPr>
            <p:cNvSpPr/>
            <p:nvPr/>
          </p:nvSpPr>
          <p:spPr>
            <a:xfrm>
              <a:off x="6086455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7380F0FB-0A65-4404-B720-23FA9E955D61}"/>
                </a:ext>
              </a:extLst>
            </p:cNvPr>
            <p:cNvSpPr/>
            <p:nvPr/>
          </p:nvSpPr>
          <p:spPr>
            <a:xfrm>
              <a:off x="6976410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45F5518F-12D0-4E22-9F93-87A11CB70916}"/>
                </a:ext>
              </a:extLst>
            </p:cNvPr>
            <p:cNvSpPr/>
            <p:nvPr/>
          </p:nvSpPr>
          <p:spPr>
            <a:xfrm>
              <a:off x="5186615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89A1390A-00C6-4ED5-85BC-E0204D61FD7E}"/>
                </a:ext>
              </a:extLst>
            </p:cNvPr>
            <p:cNvSpPr/>
            <p:nvPr/>
          </p:nvSpPr>
          <p:spPr>
            <a:xfrm>
              <a:off x="8960843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20A45CF7-CDA2-4FAD-A701-7762757798D2}"/>
                </a:ext>
              </a:extLst>
            </p:cNvPr>
            <p:cNvSpPr/>
            <p:nvPr/>
          </p:nvSpPr>
          <p:spPr>
            <a:xfrm>
              <a:off x="11835299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23" name="Zástupný text 22">
            <a:extLst>
              <a:ext uri="{FF2B5EF4-FFF2-40B4-BE49-F238E27FC236}">
                <a16:creationId xmlns:a16="http://schemas.microsoft.com/office/drawing/2014/main" id="{58736F61-B2B1-43D6-9AC3-02A8942EA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354" y="1988840"/>
            <a:ext cx="3241675" cy="1440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400" b="0" baseline="0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lvl="0">
              <a:lnSpc>
                <a:spcPct val="150000"/>
              </a:lnSpc>
            </a:pPr>
            <a:r>
              <a:rPr lang="cs-CZ" dirty="0"/>
              <a:t>Po kliknutí můžete upravovat styly textu v předloze.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BC975C1-1372-40CD-B0D2-E644CFC8AE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143" y="5661248"/>
            <a:ext cx="2011281" cy="70748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3C60C19-387B-41D4-9750-00C463A26765}"/>
              </a:ext>
            </a:extLst>
          </p:cNvPr>
          <p:cNvSpPr txBox="1"/>
          <p:nvPr userDrawn="1"/>
        </p:nvSpPr>
        <p:spPr>
          <a:xfrm>
            <a:off x="9407197" y="4288172"/>
            <a:ext cx="2218660" cy="126350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lvl="0" algn="r">
              <a:lnSpc>
                <a:spcPct val="120000"/>
              </a:lnSpc>
            </a:pPr>
            <a:r>
              <a:rPr lang="cs-CZ" sz="1200" spc="50" baseline="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www.cbaonline.cz</a:t>
            </a:r>
            <a:endParaRPr lang="cs-CZ" sz="1200" spc="50" baseline="0" dirty="0">
              <a:solidFill>
                <a:schemeClr val="tx1"/>
              </a:solidFill>
            </a:endParaRPr>
          </a:p>
        </p:txBody>
      </p:sp>
      <p:sp>
        <p:nvSpPr>
          <p:cNvPr id="11" name="Zástupný symbol pro datum 4">
            <a:extLst>
              <a:ext uri="{FF2B5EF4-FFF2-40B4-BE49-F238E27FC236}">
                <a16:creationId xmlns:a16="http://schemas.microsoft.com/office/drawing/2014/main" id="{8A2F702C-4EB9-4CDC-B9DA-1FC08574398D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tx1"/>
                </a:solidFill>
              </a:rPr>
              <a:pPr/>
              <a:t>22.02.2023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51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zapati+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 hidden="1">
            <a:extLst>
              <a:ext uri="{FF2B5EF4-FFF2-40B4-BE49-F238E27FC236}">
                <a16:creationId xmlns:a16="http://schemas.microsoft.com/office/drawing/2014/main" id="{289A947B-735C-4FC7-8D80-B6138796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cs-CZ" dirty="0"/>
          </a:p>
        </p:txBody>
      </p:sp>
      <p:sp>
        <p:nvSpPr>
          <p:cNvPr id="23" name="Zástupný text 22">
            <a:extLst>
              <a:ext uri="{FF2B5EF4-FFF2-40B4-BE49-F238E27FC236}">
                <a16:creationId xmlns:a16="http://schemas.microsoft.com/office/drawing/2014/main" id="{58736F61-B2B1-43D6-9AC3-02A8942EA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354" y="1988840"/>
            <a:ext cx="3241675" cy="1440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400" b="0" baseline="0" smtClean="0">
                <a:solidFill>
                  <a:schemeClr val="accent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lvl="0">
              <a:lnSpc>
                <a:spcPct val="150000"/>
              </a:lnSpc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3C60C19-387B-41D4-9750-00C463A26765}"/>
              </a:ext>
            </a:extLst>
          </p:cNvPr>
          <p:cNvSpPr txBox="1"/>
          <p:nvPr userDrawn="1"/>
        </p:nvSpPr>
        <p:spPr>
          <a:xfrm>
            <a:off x="9407197" y="4288172"/>
            <a:ext cx="2218660" cy="126350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lvl="0" algn="r">
              <a:lnSpc>
                <a:spcPct val="120000"/>
              </a:lnSpc>
            </a:pPr>
            <a:r>
              <a:rPr lang="cs-CZ" sz="1200" spc="50" baseline="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www.cbaonline.cz</a:t>
            </a:r>
            <a:endParaRPr lang="cs-CZ" sz="1200" spc="50" baseline="0" dirty="0">
              <a:solidFill>
                <a:schemeClr val="accent1"/>
              </a:solidFill>
            </a:endParaRPr>
          </a:p>
        </p:txBody>
      </p:sp>
      <p:sp>
        <p:nvSpPr>
          <p:cNvPr id="11" name="Zástupný symbol pro datum 4">
            <a:extLst>
              <a:ext uri="{FF2B5EF4-FFF2-40B4-BE49-F238E27FC236}">
                <a16:creationId xmlns:a16="http://schemas.microsoft.com/office/drawing/2014/main" id="{8A2F702C-4EB9-4CDC-B9DA-1FC08574398D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accent1"/>
                </a:solidFill>
              </a:rPr>
              <a:pPr/>
              <a:t>22.02.2023</a:t>
            </a:fld>
            <a:endParaRPr lang="cs-CZ" dirty="0">
              <a:solidFill>
                <a:schemeClr val="accent1"/>
              </a:solidFill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55E701BB-4DE2-4BCF-9475-0C4E9CC41AF0}"/>
              </a:ext>
            </a:extLst>
          </p:cNvPr>
          <p:cNvGrpSpPr/>
          <p:nvPr userDrawn="1"/>
        </p:nvGrpSpPr>
        <p:grpSpPr>
          <a:xfrm>
            <a:off x="335225" y="437111"/>
            <a:ext cx="11507274" cy="5981332"/>
            <a:chOff x="335225" y="437111"/>
            <a:chExt cx="11507274" cy="5981332"/>
          </a:xfrm>
        </p:grpSpPr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309DC659-CA42-4AC1-A65A-D517BD695EFE}"/>
                </a:ext>
              </a:extLst>
            </p:cNvPr>
            <p:cNvSpPr/>
            <p:nvPr/>
          </p:nvSpPr>
          <p:spPr>
            <a:xfrm>
              <a:off x="335225" y="437111"/>
              <a:ext cx="7200" cy="5981332"/>
            </a:xfrm>
            <a:custGeom>
              <a:avLst/>
              <a:gdLst>
                <a:gd name="connsiteX0" fmla="*/ 0 w 19293"/>
                <a:gd name="connsiteY0" fmla="*/ 0 h 5981332"/>
                <a:gd name="connsiteX1" fmla="*/ 19293 w 19293"/>
                <a:gd name="connsiteY1" fmla="*/ 0 h 5981332"/>
                <a:gd name="connsiteX2" fmla="*/ 19293 w 19293"/>
                <a:gd name="connsiteY2" fmla="*/ 5981333 h 5981332"/>
                <a:gd name="connsiteX3" fmla="*/ 0 w 19293"/>
                <a:gd name="connsiteY3" fmla="*/ 5981333 h 598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81332">
                  <a:moveTo>
                    <a:pt x="0" y="0"/>
                  </a:moveTo>
                  <a:lnTo>
                    <a:pt x="19293" y="0"/>
                  </a:lnTo>
                  <a:lnTo>
                    <a:pt x="19293" y="5981333"/>
                  </a:lnTo>
                  <a:lnTo>
                    <a:pt x="0" y="5981333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A9FCAECA-4394-4F86-A173-4EEE04F5801C}"/>
                </a:ext>
              </a:extLst>
            </p:cNvPr>
            <p:cNvSpPr/>
            <p:nvPr/>
          </p:nvSpPr>
          <p:spPr>
            <a:xfrm>
              <a:off x="6086455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7380F0FB-0A65-4404-B720-23FA9E955D61}"/>
                </a:ext>
              </a:extLst>
            </p:cNvPr>
            <p:cNvSpPr/>
            <p:nvPr/>
          </p:nvSpPr>
          <p:spPr>
            <a:xfrm>
              <a:off x="6976410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45F5518F-12D0-4E22-9F93-87A11CB70916}"/>
                </a:ext>
              </a:extLst>
            </p:cNvPr>
            <p:cNvSpPr/>
            <p:nvPr/>
          </p:nvSpPr>
          <p:spPr>
            <a:xfrm>
              <a:off x="5186615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89A1390A-00C6-4ED5-85BC-E0204D61FD7E}"/>
                </a:ext>
              </a:extLst>
            </p:cNvPr>
            <p:cNvSpPr/>
            <p:nvPr/>
          </p:nvSpPr>
          <p:spPr>
            <a:xfrm>
              <a:off x="8960843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20A45CF7-CDA2-4FAD-A701-7762757798D2}"/>
                </a:ext>
              </a:extLst>
            </p:cNvPr>
            <p:cNvSpPr/>
            <p:nvPr/>
          </p:nvSpPr>
          <p:spPr>
            <a:xfrm>
              <a:off x="11835299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EA8C00A1-1923-45F1-AD79-C00DAC69D2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143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48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apati+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bílé překrytí">
            <a:extLst>
              <a:ext uri="{FF2B5EF4-FFF2-40B4-BE49-F238E27FC236}">
                <a16:creationId xmlns:a16="http://schemas.microsoft.com/office/drawing/2014/main" id="{97DD82E9-6B35-4B22-A112-90882C1B2641}"/>
              </a:ext>
            </a:extLst>
          </p:cNvPr>
          <p:cNvSpPr/>
          <p:nvPr userDrawn="1"/>
        </p:nvSpPr>
        <p:spPr>
          <a:xfrm>
            <a:off x="-758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45692DAA-2A7A-460B-A440-1253AC2AD22B}"/>
              </a:ext>
            </a:extLst>
          </p:cNvPr>
          <p:cNvGrpSpPr/>
          <p:nvPr userDrawn="1"/>
        </p:nvGrpSpPr>
        <p:grpSpPr>
          <a:xfrm>
            <a:off x="335225" y="437111"/>
            <a:ext cx="11507274" cy="5981332"/>
            <a:chOff x="335225" y="437111"/>
            <a:chExt cx="11507274" cy="5981332"/>
          </a:xfrm>
        </p:grpSpPr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876D9C0C-F69E-410E-B55C-580ACB9ECC18}"/>
                </a:ext>
              </a:extLst>
            </p:cNvPr>
            <p:cNvSpPr/>
            <p:nvPr/>
          </p:nvSpPr>
          <p:spPr>
            <a:xfrm>
              <a:off x="335225" y="437111"/>
              <a:ext cx="7200" cy="5981332"/>
            </a:xfrm>
            <a:custGeom>
              <a:avLst/>
              <a:gdLst>
                <a:gd name="connsiteX0" fmla="*/ 0 w 19293"/>
                <a:gd name="connsiteY0" fmla="*/ 0 h 5981332"/>
                <a:gd name="connsiteX1" fmla="*/ 19293 w 19293"/>
                <a:gd name="connsiteY1" fmla="*/ 0 h 5981332"/>
                <a:gd name="connsiteX2" fmla="*/ 19293 w 19293"/>
                <a:gd name="connsiteY2" fmla="*/ 5981333 h 5981332"/>
                <a:gd name="connsiteX3" fmla="*/ 0 w 19293"/>
                <a:gd name="connsiteY3" fmla="*/ 5981333 h 598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81332">
                  <a:moveTo>
                    <a:pt x="0" y="0"/>
                  </a:moveTo>
                  <a:lnTo>
                    <a:pt x="19293" y="0"/>
                  </a:lnTo>
                  <a:lnTo>
                    <a:pt x="19293" y="5981333"/>
                  </a:lnTo>
                  <a:lnTo>
                    <a:pt x="0" y="5981333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8F9660CF-B90F-4915-99BF-7DC243073311}"/>
                </a:ext>
              </a:extLst>
            </p:cNvPr>
            <p:cNvSpPr/>
            <p:nvPr/>
          </p:nvSpPr>
          <p:spPr>
            <a:xfrm>
              <a:off x="6086455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20087762-C874-401B-A27B-325D171A1B3D}"/>
                </a:ext>
              </a:extLst>
            </p:cNvPr>
            <p:cNvSpPr/>
            <p:nvPr/>
          </p:nvSpPr>
          <p:spPr>
            <a:xfrm>
              <a:off x="6976410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A151E5AF-0FA0-405D-9CF6-A9F35B5E425D}"/>
                </a:ext>
              </a:extLst>
            </p:cNvPr>
            <p:cNvSpPr/>
            <p:nvPr/>
          </p:nvSpPr>
          <p:spPr>
            <a:xfrm>
              <a:off x="5186615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42EB2196-C1C3-46BB-AA06-44264EF3FD98}"/>
                </a:ext>
              </a:extLst>
            </p:cNvPr>
            <p:cNvSpPr/>
            <p:nvPr/>
          </p:nvSpPr>
          <p:spPr>
            <a:xfrm>
              <a:off x="8960843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A276A7EA-1C61-48B0-B8B7-56FAB5855E73}"/>
                </a:ext>
              </a:extLst>
            </p:cNvPr>
            <p:cNvSpPr/>
            <p:nvPr/>
          </p:nvSpPr>
          <p:spPr>
            <a:xfrm>
              <a:off x="11835299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4" name="Zástupný symbol pro zápatí 3" hidden="1">
            <a:extLst>
              <a:ext uri="{FF2B5EF4-FFF2-40B4-BE49-F238E27FC236}">
                <a16:creationId xmlns:a16="http://schemas.microsoft.com/office/drawing/2014/main" id="{289A947B-735C-4FC7-8D80-B6138796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cs-CZ" dirty="0"/>
          </a:p>
        </p:txBody>
      </p:sp>
      <p:sp>
        <p:nvSpPr>
          <p:cNvPr id="23" name="Zástupný text 22">
            <a:extLst>
              <a:ext uri="{FF2B5EF4-FFF2-40B4-BE49-F238E27FC236}">
                <a16:creationId xmlns:a16="http://schemas.microsoft.com/office/drawing/2014/main" id="{58736F61-B2B1-43D6-9AC3-02A8942EA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143" y="1988840"/>
            <a:ext cx="3241675" cy="1440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400" b="0" baseline="0" smtClean="0">
                <a:solidFill>
                  <a:schemeClr val="bg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lvl="0">
              <a:lnSpc>
                <a:spcPct val="150000"/>
              </a:lnSpc>
            </a:pPr>
            <a:r>
              <a:rPr lang="cs-CZ" dirty="0"/>
              <a:t>Po kliknutí můžete upravovat styly textu v předloze.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7BA70F7C-BC7D-4622-9F8A-F273007FA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143" y="5661248"/>
            <a:ext cx="2011281" cy="707486"/>
          </a:xfrm>
          <a:prstGeom prst="rect">
            <a:avLst/>
          </a:prstGeom>
        </p:spPr>
      </p:pic>
      <p:sp>
        <p:nvSpPr>
          <p:cNvPr id="11" name="Zástupný symbol pro datum 4">
            <a:extLst>
              <a:ext uri="{FF2B5EF4-FFF2-40B4-BE49-F238E27FC236}">
                <a16:creationId xmlns:a16="http://schemas.microsoft.com/office/drawing/2014/main" id="{A7D774A0-B96D-4892-9E69-ABC09448E8F5}"/>
              </a:ext>
            </a:extLst>
          </p:cNvPr>
          <p:cNvSpPr txBox="1">
            <a:spLocks/>
          </p:cNvSpPr>
          <p:nvPr userDrawn="1"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22.02.2023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7D9A037-8587-4E90-A5B7-CA7C922A5C5D}"/>
              </a:ext>
            </a:extLst>
          </p:cNvPr>
          <p:cNvSpPr txBox="1"/>
          <p:nvPr userDrawn="1"/>
        </p:nvSpPr>
        <p:spPr>
          <a:xfrm>
            <a:off x="9407197" y="4288172"/>
            <a:ext cx="2218660" cy="126350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lvl="0" algn="r">
              <a:lnSpc>
                <a:spcPct val="120000"/>
              </a:lnSpc>
            </a:pPr>
            <a:r>
              <a:rPr lang="cs-CZ" sz="1200" spc="50" baseline="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www.cbaonline.cz</a:t>
            </a:r>
            <a:endParaRPr lang="cs-CZ" sz="1200" spc="5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12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zapati+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bílé překrytí">
            <a:extLst>
              <a:ext uri="{FF2B5EF4-FFF2-40B4-BE49-F238E27FC236}">
                <a16:creationId xmlns:a16="http://schemas.microsoft.com/office/drawing/2014/main" id="{97DD82E9-6B35-4B22-A112-90882C1B26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8C6E520F-8DB0-4842-89E4-5DAB6564F3E9}"/>
              </a:ext>
            </a:extLst>
          </p:cNvPr>
          <p:cNvGrpSpPr/>
          <p:nvPr userDrawn="1"/>
        </p:nvGrpSpPr>
        <p:grpSpPr>
          <a:xfrm>
            <a:off x="335225" y="437111"/>
            <a:ext cx="11507274" cy="5981332"/>
            <a:chOff x="335225" y="437111"/>
            <a:chExt cx="11507274" cy="5981332"/>
          </a:xfrm>
        </p:grpSpPr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9F64C111-E892-4DB5-BCDB-C45FEE8D5C30}"/>
                </a:ext>
              </a:extLst>
            </p:cNvPr>
            <p:cNvSpPr/>
            <p:nvPr/>
          </p:nvSpPr>
          <p:spPr>
            <a:xfrm>
              <a:off x="335225" y="437111"/>
              <a:ext cx="7200" cy="5981332"/>
            </a:xfrm>
            <a:custGeom>
              <a:avLst/>
              <a:gdLst>
                <a:gd name="connsiteX0" fmla="*/ 0 w 19293"/>
                <a:gd name="connsiteY0" fmla="*/ 0 h 5981332"/>
                <a:gd name="connsiteX1" fmla="*/ 19293 w 19293"/>
                <a:gd name="connsiteY1" fmla="*/ 0 h 5981332"/>
                <a:gd name="connsiteX2" fmla="*/ 19293 w 19293"/>
                <a:gd name="connsiteY2" fmla="*/ 5981333 h 5981332"/>
                <a:gd name="connsiteX3" fmla="*/ 0 w 19293"/>
                <a:gd name="connsiteY3" fmla="*/ 5981333 h 598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81332">
                  <a:moveTo>
                    <a:pt x="0" y="0"/>
                  </a:moveTo>
                  <a:lnTo>
                    <a:pt x="19293" y="0"/>
                  </a:lnTo>
                  <a:lnTo>
                    <a:pt x="19293" y="5981333"/>
                  </a:lnTo>
                  <a:lnTo>
                    <a:pt x="0" y="5981333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5C0D07D0-580E-4114-B1DB-73F5ACDE6B22}"/>
                </a:ext>
              </a:extLst>
            </p:cNvPr>
            <p:cNvSpPr/>
            <p:nvPr/>
          </p:nvSpPr>
          <p:spPr>
            <a:xfrm>
              <a:off x="6086455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0" name="Volný tvar: obrazec 29">
              <a:extLst>
                <a:ext uri="{FF2B5EF4-FFF2-40B4-BE49-F238E27FC236}">
                  <a16:creationId xmlns:a16="http://schemas.microsoft.com/office/drawing/2014/main" id="{80F1277D-E092-4C1D-9054-22D326DD20BD}"/>
                </a:ext>
              </a:extLst>
            </p:cNvPr>
            <p:cNvSpPr/>
            <p:nvPr/>
          </p:nvSpPr>
          <p:spPr>
            <a:xfrm>
              <a:off x="6976410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1" name="Volný tvar: obrazec 30">
              <a:extLst>
                <a:ext uri="{FF2B5EF4-FFF2-40B4-BE49-F238E27FC236}">
                  <a16:creationId xmlns:a16="http://schemas.microsoft.com/office/drawing/2014/main" id="{92CD6952-1504-474C-AD61-1F315F0705D5}"/>
                </a:ext>
              </a:extLst>
            </p:cNvPr>
            <p:cNvSpPr/>
            <p:nvPr/>
          </p:nvSpPr>
          <p:spPr>
            <a:xfrm>
              <a:off x="5186615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2" name="Volný tvar: obrazec 31">
              <a:extLst>
                <a:ext uri="{FF2B5EF4-FFF2-40B4-BE49-F238E27FC236}">
                  <a16:creationId xmlns:a16="http://schemas.microsoft.com/office/drawing/2014/main" id="{96240C06-D7FE-4135-BF17-D9830E699C86}"/>
                </a:ext>
              </a:extLst>
            </p:cNvPr>
            <p:cNvSpPr/>
            <p:nvPr/>
          </p:nvSpPr>
          <p:spPr>
            <a:xfrm>
              <a:off x="8960843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3" name="Volný tvar: obrazec 32">
              <a:extLst>
                <a:ext uri="{FF2B5EF4-FFF2-40B4-BE49-F238E27FC236}">
                  <a16:creationId xmlns:a16="http://schemas.microsoft.com/office/drawing/2014/main" id="{4D3DA0A0-9A63-4635-B487-B85C0FC4DEF8}"/>
                </a:ext>
              </a:extLst>
            </p:cNvPr>
            <p:cNvSpPr/>
            <p:nvPr/>
          </p:nvSpPr>
          <p:spPr>
            <a:xfrm>
              <a:off x="11835299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4" name="Zástupný symbol pro zápatí 3" hidden="1">
            <a:extLst>
              <a:ext uri="{FF2B5EF4-FFF2-40B4-BE49-F238E27FC236}">
                <a16:creationId xmlns:a16="http://schemas.microsoft.com/office/drawing/2014/main" id="{289A947B-735C-4FC7-8D80-B6138796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cs-CZ" dirty="0"/>
          </a:p>
        </p:txBody>
      </p:sp>
      <p:sp>
        <p:nvSpPr>
          <p:cNvPr id="23" name="Zástupný text 22">
            <a:extLst>
              <a:ext uri="{FF2B5EF4-FFF2-40B4-BE49-F238E27FC236}">
                <a16:creationId xmlns:a16="http://schemas.microsoft.com/office/drawing/2014/main" id="{58736F61-B2B1-43D6-9AC3-02A8942EA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960" y="1987617"/>
            <a:ext cx="3241675" cy="1440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400" b="0" baseline="0" smtClean="0">
                <a:solidFill>
                  <a:schemeClr val="bg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lvl="0">
              <a:lnSpc>
                <a:spcPct val="150000"/>
              </a:lnSpc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15" name="Zástupný symbol pro datum 4">
            <a:extLst>
              <a:ext uri="{FF2B5EF4-FFF2-40B4-BE49-F238E27FC236}">
                <a16:creationId xmlns:a16="http://schemas.microsoft.com/office/drawing/2014/main" id="{EA1CA996-0E90-4055-A692-FE3994EF074D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22.02.2023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3B8C4EAB-A88B-40A4-B42F-78B059C8F8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143" y="5661248"/>
            <a:ext cx="2011281" cy="707486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1B721E38-3928-44A5-AD08-ADFEE3D643D3}"/>
              </a:ext>
            </a:extLst>
          </p:cNvPr>
          <p:cNvSpPr txBox="1"/>
          <p:nvPr userDrawn="1"/>
        </p:nvSpPr>
        <p:spPr>
          <a:xfrm>
            <a:off x="9407197" y="4288172"/>
            <a:ext cx="2218660" cy="126350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lvl="0" algn="r">
              <a:lnSpc>
                <a:spcPct val="120000"/>
              </a:lnSpc>
            </a:pPr>
            <a:r>
              <a:rPr lang="cs-CZ" sz="1200" spc="50" baseline="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www.cbaonline.cz</a:t>
            </a:r>
            <a:endParaRPr lang="cs-CZ" sz="1200" spc="5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81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apati+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bílé překrytí">
            <a:extLst>
              <a:ext uri="{FF2B5EF4-FFF2-40B4-BE49-F238E27FC236}">
                <a16:creationId xmlns:a16="http://schemas.microsoft.com/office/drawing/2014/main" id="{97DD82E9-6B35-4B22-A112-90882C1B2641}"/>
              </a:ext>
            </a:extLst>
          </p:cNvPr>
          <p:cNvSpPr/>
          <p:nvPr userDrawn="1"/>
        </p:nvSpPr>
        <p:spPr>
          <a:xfrm>
            <a:off x="-758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97BE97A-37C6-4687-AA6C-B9814EB76371}"/>
              </a:ext>
            </a:extLst>
          </p:cNvPr>
          <p:cNvGrpSpPr/>
          <p:nvPr userDrawn="1"/>
        </p:nvGrpSpPr>
        <p:grpSpPr>
          <a:xfrm>
            <a:off x="335225" y="437111"/>
            <a:ext cx="11507274" cy="5981332"/>
            <a:chOff x="335225" y="437111"/>
            <a:chExt cx="11507274" cy="5981332"/>
          </a:xfrm>
          <a:solidFill>
            <a:schemeClr val="bg1"/>
          </a:solidFill>
        </p:grpSpPr>
        <p:sp>
          <p:nvSpPr>
            <p:cNvPr id="25" name="Volný tvar: obrazec 24">
              <a:extLst>
                <a:ext uri="{FF2B5EF4-FFF2-40B4-BE49-F238E27FC236}">
                  <a16:creationId xmlns:a16="http://schemas.microsoft.com/office/drawing/2014/main" id="{491BD8B3-73A1-4DEB-B880-F3D88783A6DE}"/>
                </a:ext>
              </a:extLst>
            </p:cNvPr>
            <p:cNvSpPr/>
            <p:nvPr/>
          </p:nvSpPr>
          <p:spPr>
            <a:xfrm>
              <a:off x="335225" y="437111"/>
              <a:ext cx="7200" cy="5981332"/>
            </a:xfrm>
            <a:custGeom>
              <a:avLst/>
              <a:gdLst>
                <a:gd name="connsiteX0" fmla="*/ 0 w 19293"/>
                <a:gd name="connsiteY0" fmla="*/ 0 h 5981332"/>
                <a:gd name="connsiteX1" fmla="*/ 19293 w 19293"/>
                <a:gd name="connsiteY1" fmla="*/ 0 h 5981332"/>
                <a:gd name="connsiteX2" fmla="*/ 19293 w 19293"/>
                <a:gd name="connsiteY2" fmla="*/ 5981333 h 5981332"/>
                <a:gd name="connsiteX3" fmla="*/ 0 w 19293"/>
                <a:gd name="connsiteY3" fmla="*/ 5981333 h 598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81332">
                  <a:moveTo>
                    <a:pt x="0" y="0"/>
                  </a:moveTo>
                  <a:lnTo>
                    <a:pt x="19293" y="0"/>
                  </a:lnTo>
                  <a:lnTo>
                    <a:pt x="19293" y="5981333"/>
                  </a:lnTo>
                  <a:lnTo>
                    <a:pt x="0" y="5981333"/>
                  </a:ln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6" name="Volný tvar: obrazec 25">
              <a:extLst>
                <a:ext uri="{FF2B5EF4-FFF2-40B4-BE49-F238E27FC236}">
                  <a16:creationId xmlns:a16="http://schemas.microsoft.com/office/drawing/2014/main" id="{B113810B-72C0-441C-932C-0E3BA2DE0474}"/>
                </a:ext>
              </a:extLst>
            </p:cNvPr>
            <p:cNvSpPr/>
            <p:nvPr/>
          </p:nvSpPr>
          <p:spPr>
            <a:xfrm>
              <a:off x="6086455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7" name="Volný tvar: obrazec 26">
              <a:extLst>
                <a:ext uri="{FF2B5EF4-FFF2-40B4-BE49-F238E27FC236}">
                  <a16:creationId xmlns:a16="http://schemas.microsoft.com/office/drawing/2014/main" id="{21253376-E30A-487F-BE84-FA2ABDDDBEC9}"/>
                </a:ext>
              </a:extLst>
            </p:cNvPr>
            <p:cNvSpPr/>
            <p:nvPr/>
          </p:nvSpPr>
          <p:spPr>
            <a:xfrm>
              <a:off x="6976410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6772FD25-363C-475A-B7E9-8473B358CD32}"/>
                </a:ext>
              </a:extLst>
            </p:cNvPr>
            <p:cNvSpPr/>
            <p:nvPr/>
          </p:nvSpPr>
          <p:spPr>
            <a:xfrm>
              <a:off x="5186615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EB96E67F-80BF-4158-9C09-A7439C67F0DC}"/>
                </a:ext>
              </a:extLst>
            </p:cNvPr>
            <p:cNvSpPr/>
            <p:nvPr/>
          </p:nvSpPr>
          <p:spPr>
            <a:xfrm>
              <a:off x="8960843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0" name="Volný tvar: obrazec 29">
              <a:extLst>
                <a:ext uri="{FF2B5EF4-FFF2-40B4-BE49-F238E27FC236}">
                  <a16:creationId xmlns:a16="http://schemas.microsoft.com/office/drawing/2014/main" id="{18EF9FFE-AC97-43B5-82BE-73BCBE867031}"/>
                </a:ext>
              </a:extLst>
            </p:cNvPr>
            <p:cNvSpPr/>
            <p:nvPr/>
          </p:nvSpPr>
          <p:spPr>
            <a:xfrm>
              <a:off x="11835299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4" name="Zástupný symbol pro zápatí 3" hidden="1">
            <a:extLst>
              <a:ext uri="{FF2B5EF4-FFF2-40B4-BE49-F238E27FC236}">
                <a16:creationId xmlns:a16="http://schemas.microsoft.com/office/drawing/2014/main" id="{289A947B-735C-4FC7-8D80-B6138796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cs-CZ" dirty="0"/>
          </a:p>
        </p:txBody>
      </p:sp>
      <p:sp>
        <p:nvSpPr>
          <p:cNvPr id="23" name="Zástupný text 22">
            <a:extLst>
              <a:ext uri="{FF2B5EF4-FFF2-40B4-BE49-F238E27FC236}">
                <a16:creationId xmlns:a16="http://schemas.microsoft.com/office/drawing/2014/main" id="{58736F61-B2B1-43D6-9AC3-02A8942EA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143" y="1988840"/>
            <a:ext cx="3241675" cy="1440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400" b="0" baseline="0" smtClean="0">
                <a:solidFill>
                  <a:schemeClr val="bg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lvl="0">
              <a:lnSpc>
                <a:spcPct val="150000"/>
              </a:lnSpc>
            </a:pPr>
            <a:r>
              <a:rPr lang="cs-CZ" dirty="0"/>
              <a:t>Po kliknutí můžete upravovat styly textu v předloze.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C03A6456-0898-4F09-AE6C-CECFC3C89D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143" y="5661248"/>
            <a:ext cx="2011281" cy="707486"/>
          </a:xfrm>
          <a:prstGeom prst="rect">
            <a:avLst/>
          </a:prstGeom>
        </p:spPr>
      </p:pic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2E20FCC0-37B0-4149-8E85-F39AEA5A2B50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22.02.2023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D4784A-6E07-4130-ADCA-2FCF74FD57DD}"/>
              </a:ext>
            </a:extLst>
          </p:cNvPr>
          <p:cNvSpPr txBox="1"/>
          <p:nvPr userDrawn="1"/>
        </p:nvSpPr>
        <p:spPr>
          <a:xfrm>
            <a:off x="9407197" y="4288172"/>
            <a:ext cx="2218660" cy="126350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lvl="0" algn="r">
              <a:lnSpc>
                <a:spcPct val="120000"/>
              </a:lnSpc>
            </a:pPr>
            <a:r>
              <a:rPr lang="cs-CZ" sz="1200" spc="50" baseline="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www.cbaonline.cz</a:t>
            </a:r>
            <a:endParaRPr lang="cs-CZ" sz="1200" spc="5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0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zapati+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bílé překrytí">
            <a:extLst>
              <a:ext uri="{FF2B5EF4-FFF2-40B4-BE49-F238E27FC236}">
                <a16:creationId xmlns:a16="http://schemas.microsoft.com/office/drawing/2014/main" id="{97DD82E9-6B35-4B22-A112-90882C1B26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131F5E95-F58B-44A9-AD72-EB9DFAD46694}"/>
              </a:ext>
            </a:extLst>
          </p:cNvPr>
          <p:cNvGrpSpPr/>
          <p:nvPr userDrawn="1"/>
        </p:nvGrpSpPr>
        <p:grpSpPr>
          <a:xfrm>
            <a:off x="335225" y="437111"/>
            <a:ext cx="11507274" cy="5981332"/>
            <a:chOff x="335225" y="437111"/>
            <a:chExt cx="11507274" cy="5981332"/>
          </a:xfrm>
        </p:grpSpPr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E63F5AF6-4E66-423F-A8DF-47FE93BFEA00}"/>
                </a:ext>
              </a:extLst>
            </p:cNvPr>
            <p:cNvSpPr/>
            <p:nvPr/>
          </p:nvSpPr>
          <p:spPr>
            <a:xfrm>
              <a:off x="335225" y="437111"/>
              <a:ext cx="7200" cy="5981332"/>
            </a:xfrm>
            <a:custGeom>
              <a:avLst/>
              <a:gdLst>
                <a:gd name="connsiteX0" fmla="*/ 0 w 19293"/>
                <a:gd name="connsiteY0" fmla="*/ 0 h 5981332"/>
                <a:gd name="connsiteX1" fmla="*/ 19293 w 19293"/>
                <a:gd name="connsiteY1" fmla="*/ 0 h 5981332"/>
                <a:gd name="connsiteX2" fmla="*/ 19293 w 19293"/>
                <a:gd name="connsiteY2" fmla="*/ 5981333 h 5981332"/>
                <a:gd name="connsiteX3" fmla="*/ 0 w 19293"/>
                <a:gd name="connsiteY3" fmla="*/ 5981333 h 598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81332">
                  <a:moveTo>
                    <a:pt x="0" y="0"/>
                  </a:moveTo>
                  <a:lnTo>
                    <a:pt x="19293" y="0"/>
                  </a:lnTo>
                  <a:lnTo>
                    <a:pt x="19293" y="5981333"/>
                  </a:lnTo>
                  <a:lnTo>
                    <a:pt x="0" y="5981333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C73CF657-9141-4FFB-BFCC-3D4C384F170B}"/>
                </a:ext>
              </a:extLst>
            </p:cNvPr>
            <p:cNvSpPr/>
            <p:nvPr/>
          </p:nvSpPr>
          <p:spPr>
            <a:xfrm>
              <a:off x="6086455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B0666748-D608-4402-9F92-C87B83F46AF0}"/>
                </a:ext>
              </a:extLst>
            </p:cNvPr>
            <p:cNvSpPr/>
            <p:nvPr/>
          </p:nvSpPr>
          <p:spPr>
            <a:xfrm>
              <a:off x="6976410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AB5186C4-E585-4812-B0DC-789FE43EFA53}"/>
                </a:ext>
              </a:extLst>
            </p:cNvPr>
            <p:cNvSpPr/>
            <p:nvPr/>
          </p:nvSpPr>
          <p:spPr>
            <a:xfrm>
              <a:off x="5186615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6DCB5A3B-9D94-4B4B-BFE9-38347BA25EC9}"/>
                </a:ext>
              </a:extLst>
            </p:cNvPr>
            <p:cNvSpPr/>
            <p:nvPr/>
          </p:nvSpPr>
          <p:spPr>
            <a:xfrm>
              <a:off x="8960843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B29B1A84-5011-4462-BAA2-D00B0BF748D8}"/>
                </a:ext>
              </a:extLst>
            </p:cNvPr>
            <p:cNvSpPr/>
            <p:nvPr/>
          </p:nvSpPr>
          <p:spPr>
            <a:xfrm>
              <a:off x="11835299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4" name="Zástupný symbol pro zápatí 3" hidden="1">
            <a:extLst>
              <a:ext uri="{FF2B5EF4-FFF2-40B4-BE49-F238E27FC236}">
                <a16:creationId xmlns:a16="http://schemas.microsoft.com/office/drawing/2014/main" id="{289A947B-735C-4FC7-8D80-B6138796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cs-CZ" dirty="0"/>
          </a:p>
        </p:txBody>
      </p:sp>
      <p:sp>
        <p:nvSpPr>
          <p:cNvPr id="23" name="Zástupný text 22">
            <a:extLst>
              <a:ext uri="{FF2B5EF4-FFF2-40B4-BE49-F238E27FC236}">
                <a16:creationId xmlns:a16="http://schemas.microsoft.com/office/drawing/2014/main" id="{58736F61-B2B1-43D6-9AC3-02A8942EA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143" y="1988840"/>
            <a:ext cx="3241675" cy="1440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400" b="0" baseline="0" smtClean="0">
                <a:solidFill>
                  <a:schemeClr val="bg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lvl="0">
              <a:lnSpc>
                <a:spcPct val="150000"/>
              </a:lnSpc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11" name="Zástupný symbol pro datum 4">
            <a:extLst>
              <a:ext uri="{FF2B5EF4-FFF2-40B4-BE49-F238E27FC236}">
                <a16:creationId xmlns:a16="http://schemas.microsoft.com/office/drawing/2014/main" id="{9FAFBF8D-8D5D-44DD-9E3A-E155F40A1DAE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22.02.2023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CEDF44E1-DD98-48DF-BCE9-76F148725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143" y="5661248"/>
            <a:ext cx="2011281" cy="70748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4E831DB-D205-47F8-A2F2-A8B4B6D70F48}"/>
              </a:ext>
            </a:extLst>
          </p:cNvPr>
          <p:cNvSpPr txBox="1"/>
          <p:nvPr userDrawn="1"/>
        </p:nvSpPr>
        <p:spPr>
          <a:xfrm>
            <a:off x="9407197" y="4288172"/>
            <a:ext cx="2218660" cy="126350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lvl="0" algn="r">
              <a:lnSpc>
                <a:spcPct val="120000"/>
              </a:lnSpc>
            </a:pPr>
            <a:r>
              <a:rPr lang="cs-CZ" sz="1200" spc="50" baseline="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www.cbaonline.cz</a:t>
            </a:r>
            <a:endParaRPr lang="cs-CZ" sz="1200" spc="5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39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nazev +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04D7D713-ABCC-4B66-9A61-78807DBF5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63911"/>
            <a:ext cx="11527712" cy="6130177"/>
          </a:xfrm>
          <a:prstGeom prst="rect">
            <a:avLst/>
          </a:prstGeom>
        </p:spPr>
      </p:pic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3485032" cy="900112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 dirty="0"/>
              <a:t>Kliknutím lze upravit styl.</a:t>
            </a:r>
          </a:p>
        </p:txBody>
      </p:sp>
      <p:sp>
        <p:nvSpPr>
          <p:cNvPr id="20" name="Zástupný text 2">
            <a:extLst>
              <a:ext uri="{FF2B5EF4-FFF2-40B4-BE49-F238E27FC236}">
                <a16:creationId xmlns:a16="http://schemas.microsoft.com/office/drawing/2014/main" id="{FED06595-A726-45F9-871E-B1538EB2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5455219"/>
            <a:ext cx="3485031" cy="95278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6A02DF2E-9A87-4947-85BA-1BB74D49B3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4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">
          <p15:clr>
            <a:srgbClr val="FBAE40"/>
          </p15:clr>
        </p15:guide>
        <p15:guide id="2" pos="7628">
          <p15:clr>
            <a:srgbClr val="FBAE40"/>
          </p15:clr>
        </p15:guide>
        <p15:guide id="3" orient="horz" pos="51">
          <p15:clr>
            <a:srgbClr val="FBAE40"/>
          </p15:clr>
        </p15:guide>
        <p15:guide id="4" orient="horz" pos="42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52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2 EDUCA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04D7D713-ABCC-4B66-9A61-78807DBF5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63911"/>
            <a:ext cx="11527712" cy="6130177"/>
          </a:xfrm>
          <a:prstGeom prst="rect">
            <a:avLst/>
          </a:prstGeom>
        </p:spPr>
      </p:pic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E039357C-9B2A-4349-8E25-DD8B6BCF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3485032" cy="900112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 dirty="0"/>
              <a:t>Kliknutím lze upravit styl.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D43CDF58-749D-4E70-B02B-A10BF35ED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5455219"/>
            <a:ext cx="3485031" cy="9527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B1700EB-C685-4582-9837-58D4362544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763" y="620688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12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">
          <p15:clr>
            <a:srgbClr val="FBAE40"/>
          </p15:clr>
        </p15:guide>
        <p15:guide id="2" pos="7628">
          <p15:clr>
            <a:srgbClr val="FBAE40"/>
          </p15:clr>
        </p15:guide>
        <p15:guide id="3" orient="horz" pos="51">
          <p15:clr>
            <a:srgbClr val="FBAE40"/>
          </p15:clr>
        </p15:guide>
        <p15:guide id="4" orient="horz" pos="42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52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2 EDUCA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04D7D713-ABCC-4B66-9A61-78807DBF5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63911"/>
            <a:ext cx="11527712" cy="6130177"/>
          </a:xfrm>
          <a:prstGeom prst="rect">
            <a:avLst/>
          </a:prstGeom>
        </p:spPr>
      </p:pic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3485032" cy="900112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 dirty="0"/>
              <a:t>Kliknutím lze upravit styl.</a:t>
            </a:r>
          </a:p>
        </p:txBody>
      </p:sp>
      <p:sp>
        <p:nvSpPr>
          <p:cNvPr id="20" name="Zástupný text 2">
            <a:extLst>
              <a:ext uri="{FF2B5EF4-FFF2-40B4-BE49-F238E27FC236}">
                <a16:creationId xmlns:a16="http://schemas.microsoft.com/office/drawing/2014/main" id="{FED06595-A726-45F9-871E-B1538EB2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5455219"/>
            <a:ext cx="3485031" cy="95278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0C90DB6C-A714-4E8F-9CB4-BB1855714C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">
          <p15:clr>
            <a:srgbClr val="FBAE40"/>
          </p15:clr>
        </p15:guide>
        <p15:guide id="2" pos="7628">
          <p15:clr>
            <a:srgbClr val="FBAE40"/>
          </p15:clr>
        </p15:guide>
        <p15:guide id="3" orient="horz" pos="51">
          <p15:clr>
            <a:srgbClr val="FBAE40"/>
          </p15:clr>
        </p15:guide>
        <p15:guide id="4" orient="horz" pos="42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52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 dirty="0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8DDFB05-B3BC-4551-8F47-69B1C394C0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43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">
          <p15:clr>
            <a:srgbClr val="FBAE40"/>
          </p15:clr>
        </p15:guide>
        <p15:guide id="2" pos="7628">
          <p15:clr>
            <a:srgbClr val="FBAE40"/>
          </p15:clr>
        </p15:guide>
        <p15:guide id="3" orient="horz" pos="51">
          <p15:clr>
            <a:srgbClr val="FBAE40"/>
          </p15:clr>
        </p15:guide>
        <p15:guide id="4" orient="horz" pos="42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52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 &quot;2 čáry&quot;  + nazev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ctr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 dirty="0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43FB65BC-904E-476D-9CFB-6CC169F270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">
          <p15:clr>
            <a:srgbClr val="FBAE40"/>
          </p15:clr>
        </p15:guide>
        <p15:guide id="2" pos="7628">
          <p15:clr>
            <a:srgbClr val="FBAE40"/>
          </p15:clr>
        </p15:guide>
        <p15:guide id="3" orient="horz" pos="51">
          <p15:clr>
            <a:srgbClr val="FBAE40"/>
          </p15:clr>
        </p15:guide>
        <p15:guide id="4" orient="horz" pos="42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52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22.02.2023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9143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</p:grpSp>
      <p:sp>
        <p:nvSpPr>
          <p:cNvPr id="9" name="Zástupný symbol pro datum 4">
            <a:extLst>
              <a:ext uri="{FF2B5EF4-FFF2-40B4-BE49-F238E27FC236}">
                <a16:creationId xmlns:a16="http://schemas.microsoft.com/office/drawing/2014/main" id="{9A870F17-6EFB-4D54-9F98-D11E5F82780A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22.02.2023</a:t>
            </a:fld>
            <a:endParaRPr lang="cs-CZ" dirty="0"/>
          </a:p>
        </p:txBody>
      </p:sp>
      <p:sp>
        <p:nvSpPr>
          <p:cNvPr id="10" name="Nadpis 8">
            <a:extLst>
              <a:ext uri="{FF2B5EF4-FFF2-40B4-BE49-F238E27FC236}">
                <a16:creationId xmlns:a16="http://schemas.microsoft.com/office/drawing/2014/main" id="{EB07F0ED-39EE-4DAE-92DD-F6961ED0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12" name="Zástupný text 33">
            <a:extLst>
              <a:ext uri="{FF2B5EF4-FFF2-40B4-BE49-F238E27FC236}">
                <a16:creationId xmlns:a16="http://schemas.microsoft.com/office/drawing/2014/main" id="{B6C31EEE-88A5-493B-929B-9E0AEBBC17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/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ADB3FA7F-D8A8-4F5E-97B2-31FA3DC73E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60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402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22.02.2023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5" name="Zástupný symbol pro datum 4">
            <a:extLst>
              <a:ext uri="{FF2B5EF4-FFF2-40B4-BE49-F238E27FC236}">
                <a16:creationId xmlns:a16="http://schemas.microsoft.com/office/drawing/2014/main" id="{96DF018E-8745-4C15-B16E-0C4CE1F8DAA6}"/>
              </a:ext>
            </a:extLst>
          </p:cNvPr>
          <p:cNvSpPr txBox="1">
            <a:spLocks/>
          </p:cNvSpPr>
          <p:nvPr userDrawn="1"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accent1"/>
                </a:solidFill>
              </a:rPr>
              <a:pPr/>
              <a:t>22.02.2023</a:t>
            </a:fld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63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22.02.2023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Zástupný symbol pro datum 4">
            <a:extLst>
              <a:ext uri="{FF2B5EF4-FFF2-40B4-BE49-F238E27FC236}">
                <a16:creationId xmlns:a16="http://schemas.microsoft.com/office/drawing/2014/main" id="{DB437DB5-08E5-4B98-8BFA-BBEDA5A5F95B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accent1"/>
                </a:solidFill>
              </a:rPr>
              <a:pPr/>
              <a:t>22.02.2023</a:t>
            </a:fld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52AAC75-85BF-4CE4-B64C-2F00B6C34A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  <p:sp>
        <p:nvSpPr>
          <p:cNvPr id="19" name="Nadpis 8">
            <a:extLst>
              <a:ext uri="{FF2B5EF4-FFF2-40B4-BE49-F238E27FC236}">
                <a16:creationId xmlns:a16="http://schemas.microsoft.com/office/drawing/2014/main" id="{85514A0F-7493-4597-8FAD-3ECF839E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0" name="Zástupný text 33">
            <a:extLst>
              <a:ext uri="{FF2B5EF4-FFF2-40B4-BE49-F238E27FC236}">
                <a16:creationId xmlns:a16="http://schemas.microsoft.com/office/drawing/2014/main" id="{EF10C459-19C6-47F1-A07D-68431F6D2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706951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ekce s odrážkami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>
            <a:extLst>
              <a:ext uri="{FF2B5EF4-FFF2-40B4-BE49-F238E27FC236}">
                <a16:creationId xmlns:a16="http://schemas.microsoft.com/office/drawing/2014/main" id="{2CAE3E40-03A2-4C8B-A330-0988DFE88E8A}"/>
              </a:ext>
            </a:extLst>
          </p:cNvPr>
          <p:cNvGrpSpPr/>
          <p:nvPr userDrawn="1"/>
        </p:nvGrpSpPr>
        <p:grpSpPr>
          <a:xfrm>
            <a:off x="335360" y="439479"/>
            <a:ext cx="11507005" cy="5939840"/>
            <a:chOff x="335360" y="439479"/>
            <a:chExt cx="11507005" cy="5939840"/>
          </a:xfrm>
          <a:solidFill>
            <a:schemeClr val="accent1"/>
          </a:solidFill>
        </p:grpSpPr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C614EA22-DEBC-4375-8809-647DC53D72C9}"/>
                </a:ext>
              </a:extLst>
            </p:cNvPr>
            <p:cNvSpPr/>
            <p:nvPr/>
          </p:nvSpPr>
          <p:spPr>
            <a:xfrm>
              <a:off x="335360" y="439479"/>
              <a:ext cx="7200" cy="5939840"/>
            </a:xfrm>
            <a:custGeom>
              <a:avLst/>
              <a:gdLst>
                <a:gd name="connsiteX0" fmla="*/ 0 w 19293"/>
                <a:gd name="connsiteY0" fmla="*/ 0 h 5939840"/>
                <a:gd name="connsiteX1" fmla="*/ 19293 w 19293"/>
                <a:gd name="connsiteY1" fmla="*/ 0 h 5939840"/>
                <a:gd name="connsiteX2" fmla="*/ 19293 w 19293"/>
                <a:gd name="connsiteY2" fmla="*/ 5939841 h 5939840"/>
                <a:gd name="connsiteX3" fmla="*/ 0 w 19293"/>
                <a:gd name="connsiteY3" fmla="*/ 5939841 h 593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39840">
                  <a:moveTo>
                    <a:pt x="0" y="0"/>
                  </a:moveTo>
                  <a:lnTo>
                    <a:pt x="19293" y="0"/>
                  </a:lnTo>
                  <a:lnTo>
                    <a:pt x="19293" y="5939841"/>
                  </a:lnTo>
                  <a:lnTo>
                    <a:pt x="0" y="5939841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AF8D4348-B25C-4930-AC68-58A7FFD1F5C3}"/>
                </a:ext>
              </a:extLst>
            </p:cNvPr>
            <p:cNvSpPr/>
            <p:nvPr/>
          </p:nvSpPr>
          <p:spPr>
            <a:xfrm>
              <a:off x="6086455" y="440463"/>
              <a:ext cx="7200" cy="5937936"/>
            </a:xfrm>
            <a:custGeom>
              <a:avLst/>
              <a:gdLst>
                <a:gd name="connsiteX0" fmla="*/ 0 w 19293"/>
                <a:gd name="connsiteY0" fmla="*/ 0 h 5937936"/>
                <a:gd name="connsiteX1" fmla="*/ 19293 w 19293"/>
                <a:gd name="connsiteY1" fmla="*/ 0 h 5937936"/>
                <a:gd name="connsiteX2" fmla="*/ 19293 w 19293"/>
                <a:gd name="connsiteY2" fmla="*/ 5937937 h 5937936"/>
                <a:gd name="connsiteX3" fmla="*/ 0 w 19293"/>
                <a:gd name="connsiteY3" fmla="*/ 5937937 h 59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37936">
                  <a:moveTo>
                    <a:pt x="0" y="0"/>
                  </a:moveTo>
                  <a:lnTo>
                    <a:pt x="19293" y="0"/>
                  </a:lnTo>
                  <a:lnTo>
                    <a:pt x="19293" y="5937937"/>
                  </a:lnTo>
                  <a:lnTo>
                    <a:pt x="0" y="5937937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791CC143-54F3-47DD-B757-543F7F39426B}"/>
                </a:ext>
              </a:extLst>
            </p:cNvPr>
            <p:cNvSpPr/>
            <p:nvPr/>
          </p:nvSpPr>
          <p:spPr>
            <a:xfrm>
              <a:off x="11835165" y="440463"/>
              <a:ext cx="7200" cy="5937936"/>
            </a:xfrm>
            <a:custGeom>
              <a:avLst/>
              <a:gdLst>
                <a:gd name="connsiteX0" fmla="*/ 0 w 19293"/>
                <a:gd name="connsiteY0" fmla="*/ 0 h 5937936"/>
                <a:gd name="connsiteX1" fmla="*/ 19293 w 19293"/>
                <a:gd name="connsiteY1" fmla="*/ 0 h 5937936"/>
                <a:gd name="connsiteX2" fmla="*/ 19293 w 19293"/>
                <a:gd name="connsiteY2" fmla="*/ 5937937 h 5937936"/>
                <a:gd name="connsiteX3" fmla="*/ 0 w 19293"/>
                <a:gd name="connsiteY3" fmla="*/ 5937937 h 59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37936">
                  <a:moveTo>
                    <a:pt x="0" y="0"/>
                  </a:moveTo>
                  <a:lnTo>
                    <a:pt x="19293" y="0"/>
                  </a:lnTo>
                  <a:lnTo>
                    <a:pt x="19293" y="5937937"/>
                  </a:lnTo>
                  <a:lnTo>
                    <a:pt x="0" y="5937937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18C9709-268C-465E-AF8F-85DEE26CF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  <p:sp>
        <p:nvSpPr>
          <p:cNvPr id="13" name="Zástupný symbol pro datum 4">
            <a:extLst>
              <a:ext uri="{FF2B5EF4-FFF2-40B4-BE49-F238E27FC236}">
                <a16:creationId xmlns:a16="http://schemas.microsoft.com/office/drawing/2014/main" id="{AEB0AD3B-ECE0-4796-BC47-A581A7548FA1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accent1"/>
                </a:solidFill>
              </a:rPr>
              <a:pPr/>
              <a:t>22.02.2023</a:t>
            </a:fld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227EC2-DDFF-4285-8002-B585D977B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447" y="2999881"/>
            <a:ext cx="5334169" cy="23733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BC60C-62D3-48FA-8EB4-FF3A52CD3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671" y="2989090"/>
            <a:ext cx="5221287" cy="2375621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1600" b="1" i="0" baseline="0">
                <a:solidFill>
                  <a:schemeClr val="tx1"/>
                </a:solidFill>
              </a:defRPr>
            </a:lvl1pPr>
            <a:lvl2pPr>
              <a:defRPr sz="1600" b="0" i="0" spc="20" baseline="0"/>
            </a:lvl2pPr>
            <a:lvl3pPr>
              <a:defRPr sz="1600" b="0" i="0" spc="20" baseline="0"/>
            </a:lvl3pPr>
            <a:lvl4pPr>
              <a:defRPr sz="1600" b="0" i="0" spc="20" baseline="0"/>
            </a:lvl4pPr>
            <a:lvl5pPr>
              <a:defRPr sz="1600" b="0" i="0" spc="2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Zástupný text 2">
            <a:extLst>
              <a:ext uri="{FF2B5EF4-FFF2-40B4-BE49-F238E27FC236}">
                <a16:creationId xmlns:a16="http://schemas.microsoft.com/office/drawing/2014/main" id="{C522861B-E4DE-48EA-B978-6EE5FF6D721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4672" y="1540116"/>
            <a:ext cx="3485031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294C25EC-0FD8-4A9F-9B7A-5F2738FB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03937"/>
            <a:ext cx="3485031" cy="90011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608215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1366" userDrawn="1">
          <p15:clr>
            <a:srgbClr val="FBAE40"/>
          </p15:clr>
        </p15:guide>
        <p15:guide id="3" orient="horz" pos="4201" userDrawn="1">
          <p15:clr>
            <a:srgbClr val="FBAE40"/>
          </p15:clr>
        </p15:guide>
        <p15:guide id="4" pos="347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drážky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objekt grafu 11">
            <a:extLst>
              <a:ext uri="{FF2B5EF4-FFF2-40B4-BE49-F238E27FC236}">
                <a16:creationId xmlns:a16="http://schemas.microsoft.com/office/drawing/2014/main" id="{9508DB02-CB14-4479-948A-196F3CEC84F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147768" y="1555854"/>
            <a:ext cx="3564856" cy="374535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graf.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F0B1044-E0FB-4B6D-80D4-0265859E5B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6" y="1555854"/>
            <a:ext cx="3485031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A9967F0-2ACA-4026-B62C-C3C02F4B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532203"/>
            <a:ext cx="3485031" cy="90011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11" name="Zástupný text 33">
            <a:extLst>
              <a:ext uri="{FF2B5EF4-FFF2-40B4-BE49-F238E27FC236}">
                <a16:creationId xmlns:a16="http://schemas.microsoft.com/office/drawing/2014/main" id="{D4757306-C93C-40A6-8DB5-BFCD25D6A4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9" y="1555854"/>
            <a:ext cx="3563569" cy="37453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/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E08ADBA2-AB2D-4A7E-90FF-57334D6AB4AA}"/>
              </a:ext>
            </a:extLst>
          </p:cNvPr>
          <p:cNvGrpSpPr/>
          <p:nvPr userDrawn="1"/>
        </p:nvGrpSpPr>
        <p:grpSpPr>
          <a:xfrm>
            <a:off x="336235" y="459143"/>
            <a:ext cx="11519531" cy="5939715"/>
            <a:chOff x="339234" y="458789"/>
            <a:chExt cx="11519531" cy="5939715"/>
          </a:xfrm>
        </p:grpSpPr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F1B24D6F-7945-481C-BFA3-9C20E0BDC13A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21D8D2B1-0F56-4B7A-9D7B-F71A6838E1AC}"/>
                </a:ext>
              </a:extLst>
            </p:cNvPr>
            <p:cNvSpPr/>
            <p:nvPr/>
          </p:nvSpPr>
          <p:spPr>
            <a:xfrm>
              <a:off x="4176646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F375AFA8-3E75-474D-ACCC-E1C78BDE4392}"/>
                </a:ext>
              </a:extLst>
            </p:cNvPr>
            <p:cNvSpPr/>
            <p:nvPr/>
          </p:nvSpPr>
          <p:spPr>
            <a:xfrm>
              <a:off x="801426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58472E36-F1D0-488F-ABCB-777AEF468BAF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8" name="Zástupný symbol pro datum 4">
            <a:extLst>
              <a:ext uri="{FF2B5EF4-FFF2-40B4-BE49-F238E27FC236}">
                <a16:creationId xmlns:a16="http://schemas.microsoft.com/office/drawing/2014/main" id="{15BA25F6-8E00-4FCC-9B72-4F7AEA500017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22.02.2023</a:t>
            </a:fld>
            <a:endParaRPr lang="cs-CZ" dirty="0"/>
          </a:p>
        </p:txBody>
      </p: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D95D3576-90EF-4355-9F4A-5992A01A9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0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orient="horz" pos="79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3x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bílé překrytí">
            <a:extLst>
              <a:ext uri="{FF2B5EF4-FFF2-40B4-BE49-F238E27FC236}">
                <a16:creationId xmlns:a16="http://schemas.microsoft.com/office/drawing/2014/main" id="{5B513A98-1E86-4844-876D-7EB8DF668DBE}"/>
              </a:ext>
            </a:extLst>
          </p:cNvPr>
          <p:cNvSpPr/>
          <p:nvPr userDrawn="1"/>
        </p:nvSpPr>
        <p:spPr>
          <a:xfrm>
            <a:off x="-758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A9967F0-2ACA-4026-B62C-C3C02F4B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532203"/>
            <a:ext cx="3485031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1" name="Zástupný text 33">
            <a:extLst>
              <a:ext uri="{FF2B5EF4-FFF2-40B4-BE49-F238E27FC236}">
                <a16:creationId xmlns:a16="http://schemas.microsoft.com/office/drawing/2014/main" id="{D4757306-C93C-40A6-8DB5-BFCD25D6A4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9" y="531152"/>
            <a:ext cx="3563569" cy="28978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E08ADBA2-AB2D-4A7E-90FF-57334D6AB4AA}"/>
              </a:ext>
            </a:extLst>
          </p:cNvPr>
          <p:cNvGrpSpPr/>
          <p:nvPr userDrawn="1"/>
        </p:nvGrpSpPr>
        <p:grpSpPr>
          <a:xfrm>
            <a:off x="336235" y="459143"/>
            <a:ext cx="11519531" cy="5939715"/>
            <a:chOff x="339234" y="458789"/>
            <a:chExt cx="11519531" cy="5939715"/>
          </a:xfrm>
        </p:grpSpPr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F1B24D6F-7945-481C-BFA3-9C20E0BDC13A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21D8D2B1-0F56-4B7A-9D7B-F71A6838E1AC}"/>
                </a:ext>
              </a:extLst>
            </p:cNvPr>
            <p:cNvSpPr/>
            <p:nvPr/>
          </p:nvSpPr>
          <p:spPr>
            <a:xfrm>
              <a:off x="4176646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F375AFA8-3E75-474D-ACCC-E1C78BDE4392}"/>
                </a:ext>
              </a:extLst>
            </p:cNvPr>
            <p:cNvSpPr/>
            <p:nvPr/>
          </p:nvSpPr>
          <p:spPr>
            <a:xfrm>
              <a:off x="801426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58472E36-F1D0-488F-ABCB-777AEF468BAF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</p:grpSp>
      <p:sp>
        <p:nvSpPr>
          <p:cNvPr id="18" name="Zástupný text 33">
            <a:extLst>
              <a:ext uri="{FF2B5EF4-FFF2-40B4-BE49-F238E27FC236}">
                <a16:creationId xmlns:a16="http://schemas.microsoft.com/office/drawing/2014/main" id="{114328BF-416A-4D11-90B6-4ED8F616D5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518" y="3428999"/>
            <a:ext cx="3563569" cy="2016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9" name="Zástupný text 33">
            <a:extLst>
              <a:ext uri="{FF2B5EF4-FFF2-40B4-BE49-F238E27FC236}">
                <a16:creationId xmlns:a16="http://schemas.microsoft.com/office/drawing/2014/main" id="{82F7D74B-2496-487C-81AF-351175AB94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1913" y="3428999"/>
            <a:ext cx="3563569" cy="2016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2" name="Zástupný symbol pro datum 4">
            <a:extLst>
              <a:ext uri="{FF2B5EF4-FFF2-40B4-BE49-F238E27FC236}">
                <a16:creationId xmlns:a16="http://schemas.microsoft.com/office/drawing/2014/main" id="{A29DD4BA-1F3D-4AD4-84A4-EFD502CDAFF5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accent1"/>
                </a:solidFill>
              </a:rPr>
              <a:pPr/>
              <a:t>22.02.2023</a:t>
            </a:fld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D12F513F-1291-4D8E-BCC0-B0E59E36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38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orient="horz" pos="799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dpis a 3x textové pol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bílé překrytí">
            <a:extLst>
              <a:ext uri="{FF2B5EF4-FFF2-40B4-BE49-F238E27FC236}">
                <a16:creationId xmlns:a16="http://schemas.microsoft.com/office/drawing/2014/main" id="{5B513A98-1E86-4844-876D-7EB8DF668DBE}"/>
              </a:ext>
            </a:extLst>
          </p:cNvPr>
          <p:cNvSpPr/>
          <p:nvPr userDrawn="1"/>
        </p:nvSpPr>
        <p:spPr>
          <a:xfrm>
            <a:off x="-758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A9967F0-2ACA-4026-B62C-C3C02F4B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604211"/>
            <a:ext cx="3485031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1" name="Zástupný text 33">
            <a:extLst>
              <a:ext uri="{FF2B5EF4-FFF2-40B4-BE49-F238E27FC236}">
                <a16:creationId xmlns:a16="http://schemas.microsoft.com/office/drawing/2014/main" id="{D4757306-C93C-40A6-8DB5-BFCD25D6A4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9" y="603160"/>
            <a:ext cx="3563569" cy="28258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E08ADBA2-AB2D-4A7E-90FF-57334D6AB4AA}"/>
              </a:ext>
            </a:extLst>
          </p:cNvPr>
          <p:cNvGrpSpPr/>
          <p:nvPr userDrawn="1"/>
        </p:nvGrpSpPr>
        <p:grpSpPr>
          <a:xfrm>
            <a:off x="336235" y="459143"/>
            <a:ext cx="11519531" cy="5939715"/>
            <a:chOff x="339234" y="458789"/>
            <a:chExt cx="11519531" cy="5939715"/>
          </a:xfrm>
        </p:grpSpPr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F1B24D6F-7945-481C-BFA3-9C20E0BDC13A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21D8D2B1-0F56-4B7A-9D7B-F71A6838E1AC}"/>
                </a:ext>
              </a:extLst>
            </p:cNvPr>
            <p:cNvSpPr/>
            <p:nvPr/>
          </p:nvSpPr>
          <p:spPr>
            <a:xfrm>
              <a:off x="4176646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F375AFA8-3E75-474D-ACCC-E1C78BDE4392}"/>
                </a:ext>
              </a:extLst>
            </p:cNvPr>
            <p:cNvSpPr/>
            <p:nvPr/>
          </p:nvSpPr>
          <p:spPr>
            <a:xfrm>
              <a:off x="801426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58472E36-F1D0-488F-ABCB-777AEF468BAF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</p:grpSp>
      <p:sp>
        <p:nvSpPr>
          <p:cNvPr id="18" name="Zástupný text 33">
            <a:extLst>
              <a:ext uri="{FF2B5EF4-FFF2-40B4-BE49-F238E27FC236}">
                <a16:creationId xmlns:a16="http://schemas.microsoft.com/office/drawing/2014/main" id="{114328BF-416A-4D11-90B6-4ED8F616D5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518" y="3428999"/>
            <a:ext cx="3563569" cy="2016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9" name="Zástupný text 33">
            <a:extLst>
              <a:ext uri="{FF2B5EF4-FFF2-40B4-BE49-F238E27FC236}">
                <a16:creationId xmlns:a16="http://schemas.microsoft.com/office/drawing/2014/main" id="{82F7D74B-2496-487C-81AF-351175AB94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1913" y="3428999"/>
            <a:ext cx="3563569" cy="20162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2" name="Zástupný symbol pro datum 4">
            <a:extLst>
              <a:ext uri="{FF2B5EF4-FFF2-40B4-BE49-F238E27FC236}">
                <a16:creationId xmlns:a16="http://schemas.microsoft.com/office/drawing/2014/main" id="{956420A8-680C-4681-90B7-8128754067BB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22.02.2023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953393BD-1FEB-442D-B32C-AB000B102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54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orient="horz" pos="79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 dirty="0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35B3E87-FA47-4136-AB1B-7CA3834A4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">
          <p15:clr>
            <a:srgbClr val="FBAE40"/>
          </p15:clr>
        </p15:guide>
        <p15:guide id="2" pos="7628">
          <p15:clr>
            <a:srgbClr val="FBAE40"/>
          </p15:clr>
        </p15:guide>
        <p15:guide id="3" orient="horz" pos="51">
          <p15:clr>
            <a:srgbClr val="FBAE40"/>
          </p15:clr>
        </p15:guide>
        <p15:guide id="4" orient="horz" pos="42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525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dpis a 3x text.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A9967F0-2ACA-4026-B62C-C3C02F4B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512664"/>
            <a:ext cx="3485031" cy="9001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text 33">
            <a:extLst>
              <a:ext uri="{FF2B5EF4-FFF2-40B4-BE49-F238E27FC236}">
                <a16:creationId xmlns:a16="http://schemas.microsoft.com/office/drawing/2014/main" id="{D4757306-C93C-40A6-8DB5-BFCD25D6A4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9" y="1772816"/>
            <a:ext cx="3563569" cy="38884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/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E08ADBA2-AB2D-4A7E-90FF-57334D6AB4AA}"/>
              </a:ext>
            </a:extLst>
          </p:cNvPr>
          <p:cNvGrpSpPr/>
          <p:nvPr userDrawn="1"/>
        </p:nvGrpSpPr>
        <p:grpSpPr>
          <a:xfrm>
            <a:off x="336235" y="459143"/>
            <a:ext cx="11519531" cy="5939715"/>
            <a:chOff x="339234" y="458789"/>
            <a:chExt cx="11519531" cy="5939715"/>
          </a:xfrm>
        </p:grpSpPr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F1B24D6F-7945-481C-BFA3-9C20E0BDC13A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21D8D2B1-0F56-4B7A-9D7B-F71A6838E1AC}"/>
                </a:ext>
              </a:extLst>
            </p:cNvPr>
            <p:cNvSpPr/>
            <p:nvPr/>
          </p:nvSpPr>
          <p:spPr>
            <a:xfrm>
              <a:off x="4176646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F375AFA8-3E75-474D-ACCC-E1C78BDE4392}"/>
                </a:ext>
              </a:extLst>
            </p:cNvPr>
            <p:cNvSpPr/>
            <p:nvPr/>
          </p:nvSpPr>
          <p:spPr>
            <a:xfrm>
              <a:off x="801426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58472E36-F1D0-488F-ABCB-777AEF468BAF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8" name="Zástupný text 33">
            <a:extLst>
              <a:ext uri="{FF2B5EF4-FFF2-40B4-BE49-F238E27FC236}">
                <a16:creationId xmlns:a16="http://schemas.microsoft.com/office/drawing/2014/main" id="{114328BF-416A-4D11-90B6-4ED8F616D5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518" y="1772817"/>
            <a:ext cx="3563569" cy="35283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/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9" name="Zástupný text 33">
            <a:extLst>
              <a:ext uri="{FF2B5EF4-FFF2-40B4-BE49-F238E27FC236}">
                <a16:creationId xmlns:a16="http://schemas.microsoft.com/office/drawing/2014/main" id="{82F7D74B-2496-487C-81AF-351175AB94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1913" y="1772815"/>
            <a:ext cx="3563569" cy="38884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/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0" name="Zástupný symbol pro datum 4">
            <a:extLst>
              <a:ext uri="{FF2B5EF4-FFF2-40B4-BE49-F238E27FC236}">
                <a16:creationId xmlns:a16="http://schemas.microsoft.com/office/drawing/2014/main" id="{F356384E-1609-4DE7-AC9E-B85E887AB6A4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accent1"/>
                </a:solidFill>
              </a:rPr>
              <a:pPr/>
              <a:t>22.02.2023</a:t>
            </a:fld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22" name="Grafický objekt 21">
            <a:extLst>
              <a:ext uri="{FF2B5EF4-FFF2-40B4-BE49-F238E27FC236}">
                <a16:creationId xmlns:a16="http://schemas.microsoft.com/office/drawing/2014/main" id="{319CBC01-2B97-4A78-89E0-DB8D4FBBC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84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orient="horz" pos="79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3 sloupky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F0B1044-E0FB-4B6D-80D4-0265859E5B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6" y="1612124"/>
            <a:ext cx="3544312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A9967F0-2ACA-4026-B62C-C3C02F4B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588473"/>
            <a:ext cx="3544312" cy="9001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E08ADBA2-AB2D-4A7E-90FF-57334D6AB4AA}"/>
              </a:ext>
            </a:extLst>
          </p:cNvPr>
          <p:cNvGrpSpPr/>
          <p:nvPr userDrawn="1"/>
        </p:nvGrpSpPr>
        <p:grpSpPr>
          <a:xfrm>
            <a:off x="336235" y="459143"/>
            <a:ext cx="11519531" cy="5939715"/>
            <a:chOff x="339234" y="458789"/>
            <a:chExt cx="11519531" cy="5939715"/>
          </a:xfrm>
        </p:grpSpPr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F1B24D6F-7945-481C-BFA3-9C20E0BDC13A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21D8D2B1-0F56-4B7A-9D7B-F71A6838E1AC}"/>
                </a:ext>
              </a:extLst>
            </p:cNvPr>
            <p:cNvSpPr/>
            <p:nvPr/>
          </p:nvSpPr>
          <p:spPr>
            <a:xfrm>
              <a:off x="4176646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F375AFA8-3E75-474D-ACCC-E1C78BDE4392}"/>
                </a:ext>
              </a:extLst>
            </p:cNvPr>
            <p:cNvSpPr/>
            <p:nvPr/>
          </p:nvSpPr>
          <p:spPr>
            <a:xfrm>
              <a:off x="801426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58472E36-F1D0-488F-ABCB-777AEF468BAF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9" name="Zástupný text 7">
            <a:extLst>
              <a:ext uri="{FF2B5EF4-FFF2-40B4-BE49-F238E27FC236}">
                <a16:creationId xmlns:a16="http://schemas.microsoft.com/office/drawing/2014/main" id="{CA0DE776-0448-4650-BD3E-9F480A36AD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5330" y="1612124"/>
            <a:ext cx="355940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text 7">
            <a:extLst>
              <a:ext uri="{FF2B5EF4-FFF2-40B4-BE49-F238E27FC236}">
                <a16:creationId xmlns:a16="http://schemas.microsoft.com/office/drawing/2014/main" id="{E18F128B-776C-4B45-84F1-D3304A9317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1000" y="1612124"/>
            <a:ext cx="3505369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datum 4">
            <a:extLst>
              <a:ext uri="{FF2B5EF4-FFF2-40B4-BE49-F238E27FC236}">
                <a16:creationId xmlns:a16="http://schemas.microsoft.com/office/drawing/2014/main" id="{05705706-418A-43D4-9581-F16491B0BADA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22.02.2023</a:t>
            </a:fld>
            <a:endParaRPr lang="cs-CZ" dirty="0"/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C0064698-D2C1-4C64-8F8E-28EB15F6C6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39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  <p15:guide id="2" orient="horz" pos="1366">
          <p15:clr>
            <a:srgbClr val="FBAE40"/>
          </p15:clr>
        </p15:guide>
        <p15:guide id="3" orient="horz" pos="79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přes cel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bílé překrytí">
            <a:extLst>
              <a:ext uri="{FF2B5EF4-FFF2-40B4-BE49-F238E27FC236}">
                <a16:creationId xmlns:a16="http://schemas.microsoft.com/office/drawing/2014/main" id="{5E946DA0-A682-4D87-B417-19F8ADD32D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25F02B4E-41A7-4A41-8CC1-16679D36B2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1073093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">
          <p15:clr>
            <a:srgbClr val="FBAE40"/>
          </p15:clr>
        </p15:guide>
        <p15:guide id="2" pos="7628">
          <p15:clr>
            <a:srgbClr val="FBAE40"/>
          </p15:clr>
        </p15:guide>
        <p15:guide id="3" orient="horz" pos="51">
          <p15:clr>
            <a:srgbClr val="FBAE40"/>
          </p15:clr>
        </p15:guide>
        <p15:guide id="4" orient="horz" pos="426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přes celý snímek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bílé překrytí">
            <a:extLst>
              <a:ext uri="{FF2B5EF4-FFF2-40B4-BE49-F238E27FC236}">
                <a16:creationId xmlns:a16="http://schemas.microsoft.com/office/drawing/2014/main" id="{5E946DA0-A682-4D87-B417-19F8ADD32D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25F02B4E-41A7-4A41-8CC1-16679D36B2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11916709-AFB3-4B4F-BA67-0B1F81C7D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4272" y="5373216"/>
            <a:ext cx="3230916" cy="97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96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">
          <p15:clr>
            <a:srgbClr val="FBAE40"/>
          </p15:clr>
        </p15:guide>
        <p15:guide id="2" pos="7628">
          <p15:clr>
            <a:srgbClr val="FBAE40"/>
          </p15:clr>
        </p15:guide>
        <p15:guide id="3" orient="horz" pos="51">
          <p15:clr>
            <a:srgbClr val="FBAE40"/>
          </p15:clr>
        </p15:guide>
        <p15:guide id="4" orient="horz" pos="426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, perex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Skupina 35">
            <a:extLst>
              <a:ext uri="{FF2B5EF4-FFF2-40B4-BE49-F238E27FC236}">
                <a16:creationId xmlns:a16="http://schemas.microsoft.com/office/drawing/2014/main" id="{DEBF7C16-E916-431D-A8F6-124A5DF37F85}"/>
              </a:ext>
            </a:extLst>
          </p:cNvPr>
          <p:cNvGrpSpPr/>
          <p:nvPr userDrawn="1"/>
        </p:nvGrpSpPr>
        <p:grpSpPr>
          <a:xfrm>
            <a:off x="336235" y="459143"/>
            <a:ext cx="11519531" cy="5939715"/>
            <a:chOff x="339234" y="458789"/>
            <a:chExt cx="11519531" cy="5939715"/>
          </a:xfrm>
        </p:grpSpPr>
        <p:sp>
          <p:nvSpPr>
            <p:cNvPr id="27" name="Volný tvar: obrazec 26">
              <a:extLst>
                <a:ext uri="{FF2B5EF4-FFF2-40B4-BE49-F238E27FC236}">
                  <a16:creationId xmlns:a16="http://schemas.microsoft.com/office/drawing/2014/main" id="{2435EE60-E1DB-4285-AD8F-EB78708CB080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750498B0-40F6-48EA-9D60-806514438A0F}"/>
                </a:ext>
              </a:extLst>
            </p:cNvPr>
            <p:cNvSpPr/>
            <p:nvPr/>
          </p:nvSpPr>
          <p:spPr>
            <a:xfrm>
              <a:off x="4176646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1B83014D-C300-4384-8528-097440633089}"/>
                </a:ext>
              </a:extLst>
            </p:cNvPr>
            <p:cNvSpPr/>
            <p:nvPr/>
          </p:nvSpPr>
          <p:spPr>
            <a:xfrm>
              <a:off x="801426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2" name="Volný tvar: obrazec 31">
              <a:extLst>
                <a:ext uri="{FF2B5EF4-FFF2-40B4-BE49-F238E27FC236}">
                  <a16:creationId xmlns:a16="http://schemas.microsoft.com/office/drawing/2014/main" id="{FF20CF15-1A90-4F56-BA18-891BD51A905A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0775301B-AAD3-43F2-8831-DE13C711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627862"/>
            <a:ext cx="355193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9" name="Zástupný podnadpis 1">
            <a:extLst>
              <a:ext uri="{FF2B5EF4-FFF2-40B4-BE49-F238E27FC236}">
                <a16:creationId xmlns:a16="http://schemas.microsoft.com/office/drawing/2014/main" id="{247A0763-8AF6-49FD-AE68-4BF9F226C119}"/>
              </a:ext>
            </a:extLst>
          </p:cNvPr>
          <p:cNvSpPr>
            <a:spLocks noGrp="1"/>
          </p:cNvSpPr>
          <p:nvPr>
            <p:ph idx="5" hasCustomPrompt="1"/>
          </p:nvPr>
        </p:nvSpPr>
        <p:spPr>
          <a:xfrm>
            <a:off x="479376" y="2671595"/>
            <a:ext cx="3551936" cy="952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z="1300" dirty="0">
                <a:solidFill>
                  <a:schemeClr val="tx1"/>
                </a:solidFill>
                <a:latin typeface="+mj-lt"/>
              </a:rPr>
              <a:t>Po kliknutí můžete upravovat </a:t>
            </a:r>
            <a:r>
              <a:rPr lang="cs-CZ" sz="1300" baseline="0" dirty="0">
                <a:solidFill>
                  <a:schemeClr val="tx1"/>
                </a:solidFill>
                <a:latin typeface="+mj-lt"/>
              </a:rPr>
              <a:t>styly</a:t>
            </a:r>
            <a:r>
              <a:rPr lang="cs-CZ" sz="1300" dirty="0">
                <a:solidFill>
                  <a:schemeClr val="tx1"/>
                </a:solidFill>
                <a:latin typeface="+mj-lt"/>
              </a:rPr>
              <a:t> textu v předloze.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7422391-7281-42DB-9694-A8FE2743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604211"/>
            <a:ext cx="3551935" cy="90011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4" name="Zástupný text 33">
            <a:extLst>
              <a:ext uri="{FF2B5EF4-FFF2-40B4-BE49-F238E27FC236}">
                <a16:creationId xmlns:a16="http://schemas.microsoft.com/office/drawing/2014/main" id="{8321C668-169D-48C3-AAA2-2DC0729CE5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10" y="1628329"/>
            <a:ext cx="3506182" cy="40329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b="0" i="0" baseline="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37" name="Zástupný text 33">
            <a:extLst>
              <a:ext uri="{FF2B5EF4-FFF2-40B4-BE49-F238E27FC236}">
                <a16:creationId xmlns:a16="http://schemas.microsoft.com/office/drawing/2014/main" id="{A82AF734-D3ED-4BDD-B27D-FC399BB38D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5155" y="1628329"/>
            <a:ext cx="3493834" cy="40329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b="0" i="0" baseline="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4" name="Zástupný symbol pro datum 4">
            <a:extLst>
              <a:ext uri="{FF2B5EF4-FFF2-40B4-BE49-F238E27FC236}">
                <a16:creationId xmlns:a16="http://schemas.microsoft.com/office/drawing/2014/main" id="{ABA8F26F-ADB0-4933-9238-00BD14508AAE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22.02.2023</a:t>
            </a:fld>
            <a:endParaRPr lang="cs-CZ" dirty="0"/>
          </a:p>
        </p:txBody>
      </p:sp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3A541C7B-71B5-41F9-B41A-7D2442428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86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orient="horz" pos="1049">
          <p15:clr>
            <a:srgbClr val="FBAE40"/>
          </p15:clr>
        </p15:guide>
        <p15:guide id="4" orient="horz" pos="1616">
          <p15:clr>
            <a:srgbClr val="FBAE40"/>
          </p15:clr>
        </p15:guide>
        <p15:guide id="8" pos="5768">
          <p15:clr>
            <a:srgbClr val="FBAE40"/>
          </p15:clr>
        </p15:guide>
        <p15:guide id="9" pos="5813">
          <p15:clr>
            <a:srgbClr val="FBAE40"/>
          </p15:clr>
        </p15:guide>
        <p15:guide id="10" pos="4180">
          <p15:clr>
            <a:srgbClr val="FBAE40"/>
          </p15:clr>
        </p15:guide>
        <p15:guide id="11" pos="7401">
          <p15:clr>
            <a:srgbClr val="FBAE40"/>
          </p15:clr>
        </p15:guide>
        <p15:guide id="13" orient="horz" pos="799">
          <p15:clr>
            <a:srgbClr val="FBAE40"/>
          </p15:clr>
        </p15:guide>
        <p15:guide id="14" pos="3840">
          <p15:clr>
            <a:srgbClr val="FBAE40"/>
          </p15:clr>
        </p15:guide>
        <p15:guide id="15" orient="horz" pos="184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adpis, 3x podnadpis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Skupina 35">
            <a:extLst>
              <a:ext uri="{FF2B5EF4-FFF2-40B4-BE49-F238E27FC236}">
                <a16:creationId xmlns:a16="http://schemas.microsoft.com/office/drawing/2014/main" id="{DEBF7C16-E916-431D-A8F6-124A5DF37F85}"/>
              </a:ext>
            </a:extLst>
          </p:cNvPr>
          <p:cNvGrpSpPr/>
          <p:nvPr userDrawn="1"/>
        </p:nvGrpSpPr>
        <p:grpSpPr>
          <a:xfrm>
            <a:off x="336235" y="459143"/>
            <a:ext cx="11519531" cy="5939715"/>
            <a:chOff x="339234" y="458789"/>
            <a:chExt cx="11519531" cy="5939715"/>
          </a:xfrm>
        </p:grpSpPr>
        <p:sp>
          <p:nvSpPr>
            <p:cNvPr id="27" name="Volný tvar: obrazec 26">
              <a:extLst>
                <a:ext uri="{FF2B5EF4-FFF2-40B4-BE49-F238E27FC236}">
                  <a16:creationId xmlns:a16="http://schemas.microsoft.com/office/drawing/2014/main" id="{2435EE60-E1DB-4285-AD8F-EB78708CB080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750498B0-40F6-48EA-9D60-806514438A0F}"/>
                </a:ext>
              </a:extLst>
            </p:cNvPr>
            <p:cNvSpPr/>
            <p:nvPr/>
          </p:nvSpPr>
          <p:spPr>
            <a:xfrm>
              <a:off x="4176646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1B83014D-C300-4384-8528-097440633089}"/>
                </a:ext>
              </a:extLst>
            </p:cNvPr>
            <p:cNvSpPr/>
            <p:nvPr/>
          </p:nvSpPr>
          <p:spPr>
            <a:xfrm>
              <a:off x="801426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2" name="Volný tvar: obrazec 31">
              <a:extLst>
                <a:ext uri="{FF2B5EF4-FFF2-40B4-BE49-F238E27FC236}">
                  <a16:creationId xmlns:a16="http://schemas.microsoft.com/office/drawing/2014/main" id="{FF20CF15-1A90-4F56-BA18-891BD51A905A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0775301B-AAD3-43F2-8831-DE13C711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618004"/>
            <a:ext cx="355193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9" name="Zástupný podnadpis 1">
            <a:extLst>
              <a:ext uri="{FF2B5EF4-FFF2-40B4-BE49-F238E27FC236}">
                <a16:creationId xmlns:a16="http://schemas.microsoft.com/office/drawing/2014/main" id="{247A0763-8AF6-49FD-AE68-4BF9F226C119}"/>
              </a:ext>
            </a:extLst>
          </p:cNvPr>
          <p:cNvSpPr>
            <a:spLocks noGrp="1"/>
          </p:cNvSpPr>
          <p:nvPr>
            <p:ph idx="5" hasCustomPrompt="1"/>
          </p:nvPr>
        </p:nvSpPr>
        <p:spPr>
          <a:xfrm>
            <a:off x="479376" y="2661737"/>
            <a:ext cx="3551936" cy="952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z="1300" dirty="0">
                <a:solidFill>
                  <a:schemeClr val="tx1"/>
                </a:solidFill>
                <a:latin typeface="+mj-lt"/>
              </a:rPr>
              <a:t>Po kliknutí můžete upravovat </a:t>
            </a:r>
            <a:r>
              <a:rPr lang="cs-CZ" sz="1300" baseline="0" dirty="0">
                <a:solidFill>
                  <a:schemeClr val="tx1"/>
                </a:solidFill>
                <a:latin typeface="+mj-lt"/>
              </a:rPr>
              <a:t>styly</a:t>
            </a:r>
            <a:r>
              <a:rPr lang="cs-CZ" sz="1300" dirty="0">
                <a:solidFill>
                  <a:schemeClr val="tx1"/>
                </a:solidFill>
                <a:latin typeface="+mj-lt"/>
              </a:rPr>
              <a:t> textu v předloze.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7422391-7281-42DB-9694-A8FE2743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594353"/>
            <a:ext cx="3551935" cy="90011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text 2">
            <a:extLst>
              <a:ext uri="{FF2B5EF4-FFF2-40B4-BE49-F238E27FC236}">
                <a16:creationId xmlns:a16="http://schemas.microsoft.com/office/drawing/2014/main" id="{F12A6C0F-A6C9-4410-BF99-24355799A84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09970" y="1637233"/>
            <a:ext cx="355193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5" name="Zástupný podnadpis 1">
            <a:extLst>
              <a:ext uri="{FF2B5EF4-FFF2-40B4-BE49-F238E27FC236}">
                <a16:creationId xmlns:a16="http://schemas.microsoft.com/office/drawing/2014/main" id="{00CAB374-FB93-4A29-ACE8-48C63325E5E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9970" y="2680966"/>
            <a:ext cx="3551936" cy="952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z="1300" dirty="0">
                <a:solidFill>
                  <a:schemeClr val="tx1"/>
                </a:solidFill>
                <a:latin typeface="+mj-lt"/>
              </a:rPr>
              <a:t>Po kliknutí můžete upravovat </a:t>
            </a:r>
            <a:r>
              <a:rPr lang="cs-CZ" sz="1300" baseline="0" dirty="0">
                <a:solidFill>
                  <a:schemeClr val="tx1"/>
                </a:solidFill>
                <a:latin typeface="+mj-lt"/>
              </a:rPr>
              <a:t>styly</a:t>
            </a:r>
            <a:r>
              <a:rPr lang="cs-CZ" sz="1300" dirty="0">
                <a:solidFill>
                  <a:schemeClr val="tx1"/>
                </a:solidFill>
                <a:latin typeface="+mj-lt"/>
              </a:rPr>
              <a:t> textu v předloze.</a:t>
            </a:r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1A9DAA13-3294-4C0A-8512-F5152FEF630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67441" y="1648511"/>
            <a:ext cx="355193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7" name="Zástupný podnadpis 1">
            <a:extLst>
              <a:ext uri="{FF2B5EF4-FFF2-40B4-BE49-F238E27FC236}">
                <a16:creationId xmlns:a16="http://schemas.microsoft.com/office/drawing/2014/main" id="{CEA40A7A-040D-4EDF-9C58-607642A8B83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67441" y="2692244"/>
            <a:ext cx="3551936" cy="952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z="1300" dirty="0">
                <a:solidFill>
                  <a:schemeClr val="tx1"/>
                </a:solidFill>
                <a:latin typeface="+mj-lt"/>
              </a:rPr>
              <a:t>Po kliknutí můžete upravovat </a:t>
            </a:r>
            <a:r>
              <a:rPr lang="cs-CZ" sz="1300" baseline="0" dirty="0">
                <a:solidFill>
                  <a:schemeClr val="tx1"/>
                </a:solidFill>
                <a:latin typeface="+mj-lt"/>
              </a:rPr>
              <a:t>styly</a:t>
            </a:r>
            <a:r>
              <a:rPr lang="cs-CZ" sz="1300" dirty="0">
                <a:solidFill>
                  <a:schemeClr val="tx1"/>
                </a:solidFill>
                <a:latin typeface="+mj-lt"/>
              </a:rPr>
              <a:t> textu v předloze.</a:t>
            </a:r>
          </a:p>
        </p:txBody>
      </p:sp>
      <p:sp>
        <p:nvSpPr>
          <p:cNvPr id="20" name="Zástupný symbol pro datum 4">
            <a:extLst>
              <a:ext uri="{FF2B5EF4-FFF2-40B4-BE49-F238E27FC236}">
                <a16:creationId xmlns:a16="http://schemas.microsoft.com/office/drawing/2014/main" id="{2021CC71-2859-463D-BDAD-6FD350A08439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accent1"/>
                </a:solidFill>
              </a:rPr>
              <a:pPr/>
              <a:t>22.02.2023</a:t>
            </a:fld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22" name="Grafický objekt 21">
            <a:extLst>
              <a:ext uri="{FF2B5EF4-FFF2-40B4-BE49-F238E27FC236}">
                <a16:creationId xmlns:a16="http://schemas.microsoft.com/office/drawing/2014/main" id="{7A5AB69F-17C6-43DE-B4B7-38588B33F6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02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orient="horz" pos="1049">
          <p15:clr>
            <a:srgbClr val="FBAE40"/>
          </p15:clr>
        </p15:guide>
        <p15:guide id="4" orient="horz" pos="1616">
          <p15:clr>
            <a:srgbClr val="FBAE40"/>
          </p15:clr>
        </p15:guide>
        <p15:guide id="8" pos="5768">
          <p15:clr>
            <a:srgbClr val="FBAE40"/>
          </p15:clr>
        </p15:guide>
        <p15:guide id="9" pos="5813">
          <p15:clr>
            <a:srgbClr val="FBAE40"/>
          </p15:clr>
        </p15:guide>
        <p15:guide id="10" pos="4180">
          <p15:clr>
            <a:srgbClr val="FBAE40"/>
          </p15:clr>
        </p15:guide>
        <p15:guide id="11" pos="7401">
          <p15:clr>
            <a:srgbClr val="FBAE40"/>
          </p15:clr>
        </p15:guide>
        <p15:guide id="13" orient="horz" pos="799">
          <p15:clr>
            <a:srgbClr val="FBAE40"/>
          </p15:clr>
        </p15:guide>
        <p15:guide id="14" pos="3840">
          <p15:clr>
            <a:srgbClr val="FBAE40"/>
          </p15:clr>
        </p15:guide>
        <p15:guide id="15" orient="horz" pos="184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adpis, 3x podnadpis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bílé překrytí">
            <a:extLst>
              <a:ext uri="{FF2B5EF4-FFF2-40B4-BE49-F238E27FC236}">
                <a16:creationId xmlns:a16="http://schemas.microsoft.com/office/drawing/2014/main" id="{5CAB7B6F-BC2F-45F9-BBCC-C089E1E4D940}"/>
              </a:ext>
            </a:extLst>
          </p:cNvPr>
          <p:cNvSpPr/>
          <p:nvPr userDrawn="1"/>
        </p:nvSpPr>
        <p:spPr>
          <a:xfrm>
            <a:off x="-20687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DEBF7C16-E916-431D-A8F6-124A5DF37F85}"/>
              </a:ext>
            </a:extLst>
          </p:cNvPr>
          <p:cNvGrpSpPr/>
          <p:nvPr userDrawn="1"/>
        </p:nvGrpSpPr>
        <p:grpSpPr>
          <a:xfrm>
            <a:off x="336235" y="459143"/>
            <a:ext cx="11519531" cy="5939715"/>
            <a:chOff x="339234" y="458789"/>
            <a:chExt cx="11519531" cy="5939715"/>
          </a:xfrm>
        </p:grpSpPr>
        <p:sp>
          <p:nvSpPr>
            <p:cNvPr id="27" name="Volný tvar: obrazec 26">
              <a:extLst>
                <a:ext uri="{FF2B5EF4-FFF2-40B4-BE49-F238E27FC236}">
                  <a16:creationId xmlns:a16="http://schemas.microsoft.com/office/drawing/2014/main" id="{2435EE60-E1DB-4285-AD8F-EB78708CB080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750498B0-40F6-48EA-9D60-806514438A0F}"/>
                </a:ext>
              </a:extLst>
            </p:cNvPr>
            <p:cNvSpPr/>
            <p:nvPr/>
          </p:nvSpPr>
          <p:spPr>
            <a:xfrm>
              <a:off x="4176646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1B83014D-C300-4384-8528-097440633089}"/>
                </a:ext>
              </a:extLst>
            </p:cNvPr>
            <p:cNvSpPr/>
            <p:nvPr/>
          </p:nvSpPr>
          <p:spPr>
            <a:xfrm>
              <a:off x="801426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2" name="Volný tvar: obrazec 31">
              <a:extLst>
                <a:ext uri="{FF2B5EF4-FFF2-40B4-BE49-F238E27FC236}">
                  <a16:creationId xmlns:a16="http://schemas.microsoft.com/office/drawing/2014/main" id="{FF20CF15-1A90-4F56-BA18-891BD51A905A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0775301B-AAD3-43F2-8831-DE13C711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634679"/>
            <a:ext cx="355193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7422391-7281-42DB-9694-A8FE2743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611028"/>
            <a:ext cx="3551935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text 2">
            <a:extLst>
              <a:ext uri="{FF2B5EF4-FFF2-40B4-BE49-F238E27FC236}">
                <a16:creationId xmlns:a16="http://schemas.microsoft.com/office/drawing/2014/main" id="{F12A6C0F-A6C9-4410-BF99-24355799A84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09970" y="1653908"/>
            <a:ext cx="355193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1A9DAA13-3294-4C0A-8512-F5152FEF630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67441" y="1665186"/>
            <a:ext cx="355193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1" name="Zástupný text 33">
            <a:extLst>
              <a:ext uri="{FF2B5EF4-FFF2-40B4-BE49-F238E27FC236}">
                <a16:creationId xmlns:a16="http://schemas.microsoft.com/office/drawing/2014/main" id="{9240ACBE-0C89-4BD2-8C24-7559899D86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8095" y="2708919"/>
            <a:ext cx="3563569" cy="26642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2" name="Zástupný text 33">
            <a:extLst>
              <a:ext uri="{FF2B5EF4-FFF2-40B4-BE49-F238E27FC236}">
                <a16:creationId xmlns:a16="http://schemas.microsoft.com/office/drawing/2014/main" id="{E02C7CB2-CD58-4319-9798-41C70E59BB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3528" y="2706444"/>
            <a:ext cx="3563569" cy="29548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3" name="Zástupný text 33">
            <a:extLst>
              <a:ext uri="{FF2B5EF4-FFF2-40B4-BE49-F238E27FC236}">
                <a16:creationId xmlns:a16="http://schemas.microsoft.com/office/drawing/2014/main" id="{B2933F35-290F-4434-9BF0-7495B6EBF0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67441" y="2706444"/>
            <a:ext cx="3563569" cy="29548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9" name="Zástupný symbol pro datum 4">
            <a:extLst>
              <a:ext uri="{FF2B5EF4-FFF2-40B4-BE49-F238E27FC236}">
                <a16:creationId xmlns:a16="http://schemas.microsoft.com/office/drawing/2014/main" id="{5C6734EC-0831-41E3-B13C-4477CCE82FA4}"/>
              </a:ext>
            </a:extLst>
          </p:cNvPr>
          <p:cNvSpPr txBox="1">
            <a:spLocks/>
          </p:cNvSpPr>
          <p:nvPr userDrawn="1"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22.02.2023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4" name="Grafický objekt 23">
            <a:extLst>
              <a:ext uri="{FF2B5EF4-FFF2-40B4-BE49-F238E27FC236}">
                <a16:creationId xmlns:a16="http://schemas.microsoft.com/office/drawing/2014/main" id="{EB4A803F-DBC6-4317-9EC1-9004B1730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49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orient="horz" pos="1049">
          <p15:clr>
            <a:srgbClr val="FBAE40"/>
          </p15:clr>
        </p15:guide>
        <p15:guide id="4" orient="horz" pos="1616">
          <p15:clr>
            <a:srgbClr val="FBAE40"/>
          </p15:clr>
        </p15:guide>
        <p15:guide id="8" pos="5768">
          <p15:clr>
            <a:srgbClr val="FBAE40"/>
          </p15:clr>
        </p15:guide>
        <p15:guide id="9" pos="5813">
          <p15:clr>
            <a:srgbClr val="FBAE40"/>
          </p15:clr>
        </p15:guide>
        <p15:guide id="10" pos="4180">
          <p15:clr>
            <a:srgbClr val="FBAE40"/>
          </p15:clr>
        </p15:guide>
        <p15:guide id="11" pos="7401">
          <p15:clr>
            <a:srgbClr val="FBAE40"/>
          </p15:clr>
        </p15:guide>
        <p15:guide id="13" orient="horz" pos="799">
          <p15:clr>
            <a:srgbClr val="FBAE40"/>
          </p15:clr>
        </p15:guide>
        <p15:guide id="14" pos="3840">
          <p15:clr>
            <a:srgbClr val="FBAE40"/>
          </p15:clr>
        </p15:guide>
        <p15:guide id="15" orient="horz" pos="184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, perex, tex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bílé překrytí">
            <a:extLst>
              <a:ext uri="{FF2B5EF4-FFF2-40B4-BE49-F238E27FC236}">
                <a16:creationId xmlns:a16="http://schemas.microsoft.com/office/drawing/2014/main" id="{D5D7B392-3157-4BA0-A324-365611C815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0775301B-AAD3-43F2-8831-DE13C711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627862"/>
            <a:ext cx="3551935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9" name="Zástupný podnadpis 1">
            <a:extLst>
              <a:ext uri="{FF2B5EF4-FFF2-40B4-BE49-F238E27FC236}">
                <a16:creationId xmlns:a16="http://schemas.microsoft.com/office/drawing/2014/main" id="{247A0763-8AF6-49FD-AE68-4BF9F226C119}"/>
              </a:ext>
            </a:extLst>
          </p:cNvPr>
          <p:cNvSpPr>
            <a:spLocks noGrp="1"/>
          </p:cNvSpPr>
          <p:nvPr>
            <p:ph idx="5" hasCustomPrompt="1"/>
          </p:nvPr>
        </p:nvSpPr>
        <p:spPr>
          <a:xfrm>
            <a:off x="479376" y="2671595"/>
            <a:ext cx="3551936" cy="952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z="1300" dirty="0">
                <a:solidFill>
                  <a:schemeClr val="tx1"/>
                </a:solidFill>
                <a:latin typeface="+mj-lt"/>
              </a:rPr>
              <a:t>Po kliknutí můžete upravovat </a:t>
            </a:r>
            <a:r>
              <a:rPr lang="cs-CZ" sz="1300" baseline="0" dirty="0">
                <a:solidFill>
                  <a:schemeClr val="tx1"/>
                </a:solidFill>
                <a:latin typeface="+mj-lt"/>
              </a:rPr>
              <a:t>styly</a:t>
            </a:r>
            <a:r>
              <a:rPr lang="cs-CZ" sz="1300" dirty="0">
                <a:solidFill>
                  <a:schemeClr val="tx1"/>
                </a:solidFill>
                <a:latin typeface="+mj-lt"/>
              </a:rPr>
              <a:t> textu v předloze.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7422391-7281-42DB-9694-A8FE2743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604211"/>
            <a:ext cx="3551935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4" name="Zástupný text 33">
            <a:extLst>
              <a:ext uri="{FF2B5EF4-FFF2-40B4-BE49-F238E27FC236}">
                <a16:creationId xmlns:a16="http://schemas.microsoft.com/office/drawing/2014/main" id="{8321C668-169D-48C3-AAA2-2DC0729CE5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10" y="1628329"/>
            <a:ext cx="3506182" cy="40329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37" name="Zástupný text 33">
            <a:extLst>
              <a:ext uri="{FF2B5EF4-FFF2-40B4-BE49-F238E27FC236}">
                <a16:creationId xmlns:a16="http://schemas.microsoft.com/office/drawing/2014/main" id="{A82AF734-D3ED-4BDD-B27D-FC399BB38D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5155" y="1628329"/>
            <a:ext cx="3493834" cy="40329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FA5E448A-E56E-42E3-A5A6-979C7FCB4C12}"/>
              </a:ext>
            </a:extLst>
          </p:cNvPr>
          <p:cNvGrpSpPr/>
          <p:nvPr userDrawn="1"/>
        </p:nvGrpSpPr>
        <p:grpSpPr>
          <a:xfrm>
            <a:off x="336235" y="459143"/>
            <a:ext cx="11519531" cy="5939715"/>
            <a:chOff x="339234" y="458789"/>
            <a:chExt cx="11519531" cy="5939715"/>
          </a:xfrm>
        </p:grpSpPr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96A676BA-FBB1-4D53-915D-A908F1498640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24E5C92E-F340-4F8C-AC8C-17CACEA8C838}"/>
                </a:ext>
              </a:extLst>
            </p:cNvPr>
            <p:cNvSpPr/>
            <p:nvPr/>
          </p:nvSpPr>
          <p:spPr>
            <a:xfrm>
              <a:off x="4176646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237263B4-B60B-47F2-93BE-4674EE1E42F7}"/>
                </a:ext>
              </a:extLst>
            </p:cNvPr>
            <p:cNvSpPr/>
            <p:nvPr/>
          </p:nvSpPr>
          <p:spPr>
            <a:xfrm>
              <a:off x="801426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144A0BBD-75B6-441C-A964-74C80C51D19A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</p:grpSp>
      <p:sp>
        <p:nvSpPr>
          <p:cNvPr id="23" name="Zástupný symbol pro datum 4">
            <a:extLst>
              <a:ext uri="{FF2B5EF4-FFF2-40B4-BE49-F238E27FC236}">
                <a16:creationId xmlns:a16="http://schemas.microsoft.com/office/drawing/2014/main" id="{9AF5E632-C9CD-4CFA-9BFB-E605BF286902}"/>
              </a:ext>
            </a:extLst>
          </p:cNvPr>
          <p:cNvSpPr txBox="1">
            <a:spLocks/>
          </p:cNvSpPr>
          <p:nvPr userDrawn="1"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accent1"/>
                </a:solidFill>
              </a:rPr>
              <a:pPr/>
              <a:t>22.02.2023</a:t>
            </a:fld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24" name="Grafický objekt 23">
            <a:extLst>
              <a:ext uri="{FF2B5EF4-FFF2-40B4-BE49-F238E27FC236}">
                <a16:creationId xmlns:a16="http://schemas.microsoft.com/office/drawing/2014/main" id="{0A574086-3B7A-4CAA-AD98-CE531E9B3A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87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orient="horz" pos="1049">
          <p15:clr>
            <a:srgbClr val="FBAE40"/>
          </p15:clr>
        </p15:guide>
        <p15:guide id="4" orient="horz" pos="1616">
          <p15:clr>
            <a:srgbClr val="FBAE40"/>
          </p15:clr>
        </p15:guide>
        <p15:guide id="8" pos="5768">
          <p15:clr>
            <a:srgbClr val="FBAE40"/>
          </p15:clr>
        </p15:guide>
        <p15:guide id="9" pos="5813">
          <p15:clr>
            <a:srgbClr val="FBAE40"/>
          </p15:clr>
        </p15:guide>
        <p15:guide id="10" pos="4180">
          <p15:clr>
            <a:srgbClr val="FBAE40"/>
          </p15:clr>
        </p15:guide>
        <p15:guide id="11" pos="7401">
          <p15:clr>
            <a:srgbClr val="FBAE40"/>
          </p15:clr>
        </p15:guide>
        <p15:guide id="13" orient="horz" pos="799">
          <p15:clr>
            <a:srgbClr val="FBAE40"/>
          </p15:clr>
        </p15:guide>
        <p15:guide id="14" pos="3840">
          <p15:clr>
            <a:srgbClr val="FBAE40"/>
          </p15:clr>
        </p15:guide>
        <p15:guide id="15" orient="horz" pos="184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erex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067E82F-1349-487A-8C4E-0BB4B5E88885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23" name="Volný tvar: obrazec 22">
              <a:extLst>
                <a:ext uri="{FF2B5EF4-FFF2-40B4-BE49-F238E27FC236}">
                  <a16:creationId xmlns:a16="http://schemas.microsoft.com/office/drawing/2014/main" id="{D87D48BE-1A0D-4277-ABFA-25C9E41F24E9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4" name="Volný tvar: obrazec 23">
              <a:extLst>
                <a:ext uri="{FF2B5EF4-FFF2-40B4-BE49-F238E27FC236}">
                  <a16:creationId xmlns:a16="http://schemas.microsoft.com/office/drawing/2014/main" id="{04281C37-179F-42EE-8405-5D403B4CE21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6" name="Zástupný symbol obrázku 1">
            <a:extLst>
              <a:ext uri="{FF2B5EF4-FFF2-40B4-BE49-F238E27FC236}">
                <a16:creationId xmlns:a16="http://schemas.microsoft.com/office/drawing/2014/main" id="{BC51348E-E4F2-4E91-B096-D2B96F255B7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89266" y="603790"/>
            <a:ext cx="7623358" cy="5794714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0775301B-AAD3-43F2-8831-DE13C711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627441"/>
            <a:ext cx="3485031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9" name="Zástupný podnadpis 1">
            <a:extLst>
              <a:ext uri="{FF2B5EF4-FFF2-40B4-BE49-F238E27FC236}">
                <a16:creationId xmlns:a16="http://schemas.microsoft.com/office/drawing/2014/main" id="{247A0763-8AF6-49FD-AE68-4BF9F226C119}"/>
              </a:ext>
            </a:extLst>
          </p:cNvPr>
          <p:cNvSpPr>
            <a:spLocks noGrp="1"/>
          </p:cNvSpPr>
          <p:nvPr>
            <p:ph idx="5" hasCustomPrompt="1"/>
          </p:nvPr>
        </p:nvSpPr>
        <p:spPr>
          <a:xfrm>
            <a:off x="479376" y="2671174"/>
            <a:ext cx="3485032" cy="952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z="1300" dirty="0">
                <a:solidFill>
                  <a:schemeClr val="tx1"/>
                </a:solidFill>
                <a:latin typeface="+mj-lt"/>
              </a:rPr>
              <a:t>Po kliknutí můžete upravovat </a:t>
            </a:r>
            <a:r>
              <a:rPr lang="cs-CZ" sz="1300" baseline="0" dirty="0">
                <a:solidFill>
                  <a:schemeClr val="tx1"/>
                </a:solidFill>
                <a:latin typeface="+mj-lt"/>
              </a:rPr>
              <a:t>styly</a:t>
            </a:r>
            <a:r>
              <a:rPr lang="cs-CZ" sz="1300" dirty="0">
                <a:solidFill>
                  <a:schemeClr val="tx1"/>
                </a:solidFill>
                <a:latin typeface="+mj-lt"/>
              </a:rPr>
              <a:t> textu v předloze.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7422391-7281-42DB-9694-A8FE2743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603790"/>
            <a:ext cx="3485031" cy="90011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89A9A3E-40EF-4717-A61D-11D908CA2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02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orient="horz" pos="1049">
          <p15:clr>
            <a:srgbClr val="FBAE40"/>
          </p15:clr>
        </p15:guide>
        <p15:guide id="4" orient="horz" pos="1616">
          <p15:clr>
            <a:srgbClr val="FBAE40"/>
          </p15:clr>
        </p15:guide>
        <p15:guide id="8" pos="5768">
          <p15:clr>
            <a:srgbClr val="FBAE40"/>
          </p15:clr>
        </p15:guide>
        <p15:guide id="9" pos="5813">
          <p15:clr>
            <a:srgbClr val="FBAE40"/>
          </p15:clr>
        </p15:guide>
        <p15:guide id="10" pos="4180">
          <p15:clr>
            <a:srgbClr val="FBAE40"/>
          </p15:clr>
        </p15:guide>
        <p15:guide id="11" pos="7401">
          <p15:clr>
            <a:srgbClr val="FBAE40"/>
          </p15:clr>
        </p15:guide>
        <p15:guide id="13" orient="horz" pos="799">
          <p15:clr>
            <a:srgbClr val="FBAE40"/>
          </p15:clr>
        </p15:guide>
        <p15:guide id="14" pos="3840">
          <p15:clr>
            <a:srgbClr val="FBAE40"/>
          </p15:clr>
        </p15:guide>
        <p15:guide id="15" orient="horz" pos="184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FB323-E9C6-494C-983A-74C1A1C82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41266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 dirty="0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8DDFB05-B3BC-4551-8F47-69B1C394C0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8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">
          <p15:clr>
            <a:srgbClr val="FBAE40"/>
          </p15:clr>
        </p15:guide>
        <p15:guide id="2" pos="7628">
          <p15:clr>
            <a:srgbClr val="FBAE40"/>
          </p15:clr>
        </p15:guide>
        <p15:guide id="3" orient="horz" pos="51">
          <p15:clr>
            <a:srgbClr val="FBAE40"/>
          </p15:clr>
        </p15:guide>
        <p15:guide id="4" orient="horz" pos="42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525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22.02.2023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676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+obrazek+popisek_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AC57F0A3-7F94-4069-9927-420731BA4B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60863" y="441325"/>
            <a:ext cx="7472362" cy="598646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4AA69FD-F8E3-49D6-89FD-DA667550DD87}"/>
              </a:ext>
            </a:extLst>
          </p:cNvPr>
          <p:cNvGrpSpPr/>
          <p:nvPr userDrawn="1"/>
        </p:nvGrpSpPr>
        <p:grpSpPr>
          <a:xfrm>
            <a:off x="336317" y="438334"/>
            <a:ext cx="11507274" cy="5981332"/>
            <a:chOff x="335225" y="447666"/>
            <a:chExt cx="11507274" cy="5981332"/>
          </a:xfrm>
          <a:solidFill>
            <a:schemeClr val="accent1"/>
          </a:solidFill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4081600B-13D6-4208-9E96-D89DC92C71E3}"/>
                </a:ext>
              </a:extLst>
            </p:cNvPr>
            <p:cNvSpPr/>
            <p:nvPr/>
          </p:nvSpPr>
          <p:spPr>
            <a:xfrm>
              <a:off x="335225" y="447666"/>
              <a:ext cx="7200" cy="5981332"/>
            </a:xfrm>
            <a:custGeom>
              <a:avLst/>
              <a:gdLst>
                <a:gd name="connsiteX0" fmla="*/ 0 w 19293"/>
                <a:gd name="connsiteY0" fmla="*/ 0 h 5981332"/>
                <a:gd name="connsiteX1" fmla="*/ 19293 w 19293"/>
                <a:gd name="connsiteY1" fmla="*/ 0 h 5981332"/>
                <a:gd name="connsiteX2" fmla="*/ 19293 w 19293"/>
                <a:gd name="connsiteY2" fmla="*/ 5981333 h 5981332"/>
                <a:gd name="connsiteX3" fmla="*/ 0 w 19293"/>
                <a:gd name="connsiteY3" fmla="*/ 5981333 h 598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81332">
                  <a:moveTo>
                    <a:pt x="0" y="0"/>
                  </a:moveTo>
                  <a:lnTo>
                    <a:pt x="19293" y="0"/>
                  </a:lnTo>
                  <a:lnTo>
                    <a:pt x="19293" y="5981333"/>
                  </a:lnTo>
                  <a:lnTo>
                    <a:pt x="0" y="5981333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ED6F9E20-8248-4DF8-8E9C-0C001A329D46}"/>
                </a:ext>
              </a:extLst>
            </p:cNvPr>
            <p:cNvSpPr/>
            <p:nvPr/>
          </p:nvSpPr>
          <p:spPr>
            <a:xfrm>
              <a:off x="6086455" y="448657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BB4123EA-2B54-4B43-A4E3-8D369B2D816E}"/>
                </a:ext>
              </a:extLst>
            </p:cNvPr>
            <p:cNvSpPr/>
            <p:nvPr/>
          </p:nvSpPr>
          <p:spPr>
            <a:xfrm>
              <a:off x="6976410" y="448657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22B1F4AB-604A-449E-A69C-51347663DE61}"/>
                </a:ext>
              </a:extLst>
            </p:cNvPr>
            <p:cNvSpPr/>
            <p:nvPr/>
          </p:nvSpPr>
          <p:spPr>
            <a:xfrm>
              <a:off x="5186615" y="448657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8DE54016-0A74-4BBE-A774-0516ADB19372}"/>
                </a:ext>
              </a:extLst>
            </p:cNvPr>
            <p:cNvSpPr/>
            <p:nvPr/>
          </p:nvSpPr>
          <p:spPr>
            <a:xfrm>
              <a:off x="8960843" y="448657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FA1E3301-94EB-4253-90DC-08E9F298E11A}"/>
                </a:ext>
              </a:extLst>
            </p:cNvPr>
            <p:cNvSpPr/>
            <p:nvPr/>
          </p:nvSpPr>
          <p:spPr>
            <a:xfrm>
              <a:off x="11835299" y="448657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grp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3" name="Zástupný symbol pro datum 2" hidden="1">
            <a:extLst>
              <a:ext uri="{FF2B5EF4-FFF2-40B4-BE49-F238E27FC236}">
                <a16:creationId xmlns:a16="http://schemas.microsoft.com/office/drawing/2014/main" id="{26018419-AC0D-4210-86B6-34ABDBE9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087C7654-690A-4245-AFB0-8BBB168105F9}" type="datetime1">
              <a:rPr lang="cs-CZ" smtClean="0"/>
              <a:t>22.02.2023</a:t>
            </a:fld>
            <a:endParaRPr lang="cs-CZ" dirty="0"/>
          </a:p>
        </p:txBody>
      </p:sp>
      <p:sp>
        <p:nvSpPr>
          <p:cNvPr id="4" name="Zástupný symbol pro zápatí 3" hidden="1">
            <a:extLst>
              <a:ext uri="{FF2B5EF4-FFF2-40B4-BE49-F238E27FC236}">
                <a16:creationId xmlns:a16="http://schemas.microsoft.com/office/drawing/2014/main" id="{289A947B-735C-4FC7-8D80-B6138796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cs-CZ" dirty="0"/>
          </a:p>
        </p:txBody>
      </p:sp>
      <p:sp>
        <p:nvSpPr>
          <p:cNvPr id="23" name="Zástupný text 22">
            <a:extLst>
              <a:ext uri="{FF2B5EF4-FFF2-40B4-BE49-F238E27FC236}">
                <a16:creationId xmlns:a16="http://schemas.microsoft.com/office/drawing/2014/main" id="{58736F61-B2B1-43D6-9AC3-02A8942EA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548680"/>
            <a:ext cx="3241675" cy="1440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400" b="0" baseline="0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lvl="0">
              <a:lnSpc>
                <a:spcPct val="150000"/>
              </a:lnSpc>
            </a:pPr>
            <a:r>
              <a:rPr lang="cs-CZ" dirty="0"/>
              <a:t>Po kliknutí můžete upravovat styly textu v předloze.</a:t>
            </a:r>
          </a:p>
        </p:txBody>
      </p: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B8950794-551D-4EBD-9D2C-91F0A1F82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48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  <p15:guide id="3" pos="347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+obrazek+popisek_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bílé překrytí">
            <a:extLst>
              <a:ext uri="{FF2B5EF4-FFF2-40B4-BE49-F238E27FC236}">
                <a16:creationId xmlns:a16="http://schemas.microsoft.com/office/drawing/2014/main" id="{BD4B54A0-D244-4D5A-BB97-65C23F8310B6}"/>
              </a:ext>
            </a:extLst>
          </p:cNvPr>
          <p:cNvSpPr/>
          <p:nvPr userDrawn="1"/>
        </p:nvSpPr>
        <p:spPr>
          <a:xfrm>
            <a:off x="-758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E4AA69FD-F8E3-49D6-89FD-DA667550DD87}"/>
              </a:ext>
            </a:extLst>
          </p:cNvPr>
          <p:cNvGrpSpPr/>
          <p:nvPr userDrawn="1"/>
        </p:nvGrpSpPr>
        <p:grpSpPr>
          <a:xfrm>
            <a:off x="336317" y="438334"/>
            <a:ext cx="11507274" cy="5981332"/>
            <a:chOff x="335225" y="447666"/>
            <a:chExt cx="11507274" cy="5981332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4081600B-13D6-4208-9E96-D89DC92C71E3}"/>
                </a:ext>
              </a:extLst>
            </p:cNvPr>
            <p:cNvSpPr/>
            <p:nvPr/>
          </p:nvSpPr>
          <p:spPr>
            <a:xfrm>
              <a:off x="335225" y="447666"/>
              <a:ext cx="7200" cy="5981332"/>
            </a:xfrm>
            <a:custGeom>
              <a:avLst/>
              <a:gdLst>
                <a:gd name="connsiteX0" fmla="*/ 0 w 19293"/>
                <a:gd name="connsiteY0" fmla="*/ 0 h 5981332"/>
                <a:gd name="connsiteX1" fmla="*/ 19293 w 19293"/>
                <a:gd name="connsiteY1" fmla="*/ 0 h 5981332"/>
                <a:gd name="connsiteX2" fmla="*/ 19293 w 19293"/>
                <a:gd name="connsiteY2" fmla="*/ 5981333 h 5981332"/>
                <a:gd name="connsiteX3" fmla="*/ 0 w 19293"/>
                <a:gd name="connsiteY3" fmla="*/ 5981333 h 598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81332">
                  <a:moveTo>
                    <a:pt x="0" y="0"/>
                  </a:moveTo>
                  <a:lnTo>
                    <a:pt x="19293" y="0"/>
                  </a:lnTo>
                  <a:lnTo>
                    <a:pt x="19293" y="5981333"/>
                  </a:lnTo>
                  <a:lnTo>
                    <a:pt x="0" y="5981333"/>
                  </a:lnTo>
                  <a:close/>
                </a:path>
              </a:pathLst>
            </a:custGeom>
            <a:solidFill>
              <a:schemeClr val="tx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ED6F9E20-8248-4DF8-8E9C-0C001A329D46}"/>
                </a:ext>
              </a:extLst>
            </p:cNvPr>
            <p:cNvSpPr/>
            <p:nvPr/>
          </p:nvSpPr>
          <p:spPr>
            <a:xfrm>
              <a:off x="6086455" y="448657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tx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BB4123EA-2B54-4B43-A4E3-8D369B2D816E}"/>
                </a:ext>
              </a:extLst>
            </p:cNvPr>
            <p:cNvSpPr/>
            <p:nvPr/>
          </p:nvSpPr>
          <p:spPr>
            <a:xfrm>
              <a:off x="6976410" y="448657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tx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22B1F4AB-604A-449E-A69C-51347663DE61}"/>
                </a:ext>
              </a:extLst>
            </p:cNvPr>
            <p:cNvSpPr/>
            <p:nvPr/>
          </p:nvSpPr>
          <p:spPr>
            <a:xfrm>
              <a:off x="5186615" y="448657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tx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8DE54016-0A74-4BBE-A774-0516ADB19372}"/>
                </a:ext>
              </a:extLst>
            </p:cNvPr>
            <p:cNvSpPr/>
            <p:nvPr/>
          </p:nvSpPr>
          <p:spPr>
            <a:xfrm>
              <a:off x="8960843" y="448657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tx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FA1E3301-94EB-4253-90DC-08E9F298E11A}"/>
                </a:ext>
              </a:extLst>
            </p:cNvPr>
            <p:cNvSpPr/>
            <p:nvPr/>
          </p:nvSpPr>
          <p:spPr>
            <a:xfrm>
              <a:off x="11835299" y="448657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tx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AC57F0A3-7F94-4069-9927-420731BA4B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60863" y="441325"/>
            <a:ext cx="7472362" cy="598646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3" name="Zástupný text 22">
            <a:extLst>
              <a:ext uri="{FF2B5EF4-FFF2-40B4-BE49-F238E27FC236}">
                <a16:creationId xmlns:a16="http://schemas.microsoft.com/office/drawing/2014/main" id="{58736F61-B2B1-43D6-9AC3-02A8942EA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548680"/>
            <a:ext cx="3241675" cy="1440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400" b="0" baseline="0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lvl="0">
              <a:lnSpc>
                <a:spcPct val="150000"/>
              </a:lnSpc>
            </a:pPr>
            <a:r>
              <a:rPr lang="cs-CZ" dirty="0"/>
              <a:t>Po kliknutí můžete upravovat styly textu v předloze.</a:t>
            </a:r>
          </a:p>
        </p:txBody>
      </p: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0BCBE7CE-36AF-4C5A-88B4-0E0F2FB2AC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41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  <p15:guide id="3" pos="347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zapati+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 hidden="1">
            <a:extLst>
              <a:ext uri="{FF2B5EF4-FFF2-40B4-BE49-F238E27FC236}">
                <a16:creationId xmlns:a16="http://schemas.microsoft.com/office/drawing/2014/main" id="{289A947B-735C-4FC7-8D80-B6138796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cs-CZ" dirty="0"/>
          </a:p>
        </p:txBody>
      </p:sp>
      <p:sp>
        <p:nvSpPr>
          <p:cNvPr id="23" name="Zástupný text 22">
            <a:extLst>
              <a:ext uri="{FF2B5EF4-FFF2-40B4-BE49-F238E27FC236}">
                <a16:creationId xmlns:a16="http://schemas.microsoft.com/office/drawing/2014/main" id="{58736F61-B2B1-43D6-9AC3-02A8942EA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354" y="1988840"/>
            <a:ext cx="3241675" cy="1440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400" b="0" baseline="0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lvl="0">
              <a:lnSpc>
                <a:spcPct val="150000"/>
              </a:lnSpc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3C60C19-387B-41D4-9750-00C463A26765}"/>
              </a:ext>
            </a:extLst>
          </p:cNvPr>
          <p:cNvSpPr txBox="1"/>
          <p:nvPr userDrawn="1"/>
        </p:nvSpPr>
        <p:spPr>
          <a:xfrm>
            <a:off x="9407197" y="4288172"/>
            <a:ext cx="2218660" cy="126350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lvl="0" algn="r">
              <a:lnSpc>
                <a:spcPct val="120000"/>
              </a:lnSpc>
            </a:pPr>
            <a:r>
              <a:rPr lang="cs-CZ" sz="1200" spc="50" baseline="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www.cbaonline.cz</a:t>
            </a:r>
            <a:endParaRPr lang="cs-CZ" sz="1200" spc="50" baseline="0" dirty="0">
              <a:solidFill>
                <a:schemeClr val="accent1"/>
              </a:solidFill>
            </a:endParaRPr>
          </a:p>
        </p:txBody>
      </p:sp>
      <p:sp>
        <p:nvSpPr>
          <p:cNvPr id="11" name="Zástupný symbol pro datum 4">
            <a:extLst>
              <a:ext uri="{FF2B5EF4-FFF2-40B4-BE49-F238E27FC236}">
                <a16:creationId xmlns:a16="http://schemas.microsoft.com/office/drawing/2014/main" id="{8A2F702C-4EB9-4CDC-B9DA-1FC08574398D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accent1"/>
                </a:solidFill>
              </a:rPr>
              <a:pPr/>
              <a:t>22.02.2023</a:t>
            </a:fld>
            <a:endParaRPr lang="cs-CZ" dirty="0">
              <a:solidFill>
                <a:schemeClr val="accent1"/>
              </a:solidFill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55E701BB-4DE2-4BCF-9475-0C4E9CC41AF0}"/>
              </a:ext>
            </a:extLst>
          </p:cNvPr>
          <p:cNvGrpSpPr/>
          <p:nvPr userDrawn="1"/>
        </p:nvGrpSpPr>
        <p:grpSpPr>
          <a:xfrm>
            <a:off x="335225" y="437111"/>
            <a:ext cx="11507274" cy="5981332"/>
            <a:chOff x="335225" y="437111"/>
            <a:chExt cx="11507274" cy="5981332"/>
          </a:xfrm>
        </p:grpSpPr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309DC659-CA42-4AC1-A65A-D517BD695EFE}"/>
                </a:ext>
              </a:extLst>
            </p:cNvPr>
            <p:cNvSpPr/>
            <p:nvPr/>
          </p:nvSpPr>
          <p:spPr>
            <a:xfrm>
              <a:off x="335225" y="437111"/>
              <a:ext cx="7200" cy="5981332"/>
            </a:xfrm>
            <a:custGeom>
              <a:avLst/>
              <a:gdLst>
                <a:gd name="connsiteX0" fmla="*/ 0 w 19293"/>
                <a:gd name="connsiteY0" fmla="*/ 0 h 5981332"/>
                <a:gd name="connsiteX1" fmla="*/ 19293 w 19293"/>
                <a:gd name="connsiteY1" fmla="*/ 0 h 5981332"/>
                <a:gd name="connsiteX2" fmla="*/ 19293 w 19293"/>
                <a:gd name="connsiteY2" fmla="*/ 5981333 h 5981332"/>
                <a:gd name="connsiteX3" fmla="*/ 0 w 19293"/>
                <a:gd name="connsiteY3" fmla="*/ 5981333 h 598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81332">
                  <a:moveTo>
                    <a:pt x="0" y="0"/>
                  </a:moveTo>
                  <a:lnTo>
                    <a:pt x="19293" y="0"/>
                  </a:lnTo>
                  <a:lnTo>
                    <a:pt x="19293" y="5981333"/>
                  </a:lnTo>
                  <a:lnTo>
                    <a:pt x="0" y="5981333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A9FCAECA-4394-4F86-A173-4EEE04F5801C}"/>
                </a:ext>
              </a:extLst>
            </p:cNvPr>
            <p:cNvSpPr/>
            <p:nvPr/>
          </p:nvSpPr>
          <p:spPr>
            <a:xfrm>
              <a:off x="6086455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7380F0FB-0A65-4404-B720-23FA9E955D61}"/>
                </a:ext>
              </a:extLst>
            </p:cNvPr>
            <p:cNvSpPr/>
            <p:nvPr/>
          </p:nvSpPr>
          <p:spPr>
            <a:xfrm>
              <a:off x="6976410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45F5518F-12D0-4E22-9F93-87A11CB70916}"/>
                </a:ext>
              </a:extLst>
            </p:cNvPr>
            <p:cNvSpPr/>
            <p:nvPr/>
          </p:nvSpPr>
          <p:spPr>
            <a:xfrm>
              <a:off x="5186615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89A1390A-00C6-4ED5-85BC-E0204D61FD7E}"/>
                </a:ext>
              </a:extLst>
            </p:cNvPr>
            <p:cNvSpPr/>
            <p:nvPr/>
          </p:nvSpPr>
          <p:spPr>
            <a:xfrm>
              <a:off x="8960843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20A45CF7-CDA2-4FAD-A701-7762757798D2}"/>
                </a:ext>
              </a:extLst>
            </p:cNvPr>
            <p:cNvSpPr/>
            <p:nvPr/>
          </p:nvSpPr>
          <p:spPr>
            <a:xfrm>
              <a:off x="11835299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EA8C00A1-1923-45F1-AD79-C00DAC69D2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143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68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zapati+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bílé překrytí">
            <a:extLst>
              <a:ext uri="{FF2B5EF4-FFF2-40B4-BE49-F238E27FC236}">
                <a16:creationId xmlns:a16="http://schemas.microsoft.com/office/drawing/2014/main" id="{97DD82E9-6B35-4B22-A112-90882C1B26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8C6E520F-8DB0-4842-89E4-5DAB6564F3E9}"/>
              </a:ext>
            </a:extLst>
          </p:cNvPr>
          <p:cNvGrpSpPr/>
          <p:nvPr userDrawn="1"/>
        </p:nvGrpSpPr>
        <p:grpSpPr>
          <a:xfrm>
            <a:off x="335225" y="437111"/>
            <a:ext cx="11507274" cy="5981332"/>
            <a:chOff x="335225" y="437111"/>
            <a:chExt cx="11507274" cy="5981332"/>
          </a:xfrm>
        </p:grpSpPr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9F64C111-E892-4DB5-BCDB-C45FEE8D5C30}"/>
                </a:ext>
              </a:extLst>
            </p:cNvPr>
            <p:cNvSpPr/>
            <p:nvPr/>
          </p:nvSpPr>
          <p:spPr>
            <a:xfrm>
              <a:off x="335225" y="437111"/>
              <a:ext cx="7200" cy="5981332"/>
            </a:xfrm>
            <a:custGeom>
              <a:avLst/>
              <a:gdLst>
                <a:gd name="connsiteX0" fmla="*/ 0 w 19293"/>
                <a:gd name="connsiteY0" fmla="*/ 0 h 5981332"/>
                <a:gd name="connsiteX1" fmla="*/ 19293 w 19293"/>
                <a:gd name="connsiteY1" fmla="*/ 0 h 5981332"/>
                <a:gd name="connsiteX2" fmla="*/ 19293 w 19293"/>
                <a:gd name="connsiteY2" fmla="*/ 5981333 h 5981332"/>
                <a:gd name="connsiteX3" fmla="*/ 0 w 19293"/>
                <a:gd name="connsiteY3" fmla="*/ 5981333 h 598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81332">
                  <a:moveTo>
                    <a:pt x="0" y="0"/>
                  </a:moveTo>
                  <a:lnTo>
                    <a:pt x="19293" y="0"/>
                  </a:lnTo>
                  <a:lnTo>
                    <a:pt x="19293" y="5981333"/>
                  </a:lnTo>
                  <a:lnTo>
                    <a:pt x="0" y="5981333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5C0D07D0-580E-4114-B1DB-73F5ACDE6B22}"/>
                </a:ext>
              </a:extLst>
            </p:cNvPr>
            <p:cNvSpPr/>
            <p:nvPr/>
          </p:nvSpPr>
          <p:spPr>
            <a:xfrm>
              <a:off x="6086455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0" name="Volný tvar: obrazec 29">
              <a:extLst>
                <a:ext uri="{FF2B5EF4-FFF2-40B4-BE49-F238E27FC236}">
                  <a16:creationId xmlns:a16="http://schemas.microsoft.com/office/drawing/2014/main" id="{80F1277D-E092-4C1D-9054-22D326DD20BD}"/>
                </a:ext>
              </a:extLst>
            </p:cNvPr>
            <p:cNvSpPr/>
            <p:nvPr/>
          </p:nvSpPr>
          <p:spPr>
            <a:xfrm>
              <a:off x="6976410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1" name="Volný tvar: obrazec 30">
              <a:extLst>
                <a:ext uri="{FF2B5EF4-FFF2-40B4-BE49-F238E27FC236}">
                  <a16:creationId xmlns:a16="http://schemas.microsoft.com/office/drawing/2014/main" id="{92CD6952-1504-474C-AD61-1F315F0705D5}"/>
                </a:ext>
              </a:extLst>
            </p:cNvPr>
            <p:cNvSpPr/>
            <p:nvPr/>
          </p:nvSpPr>
          <p:spPr>
            <a:xfrm>
              <a:off x="5186615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2" name="Volný tvar: obrazec 31">
              <a:extLst>
                <a:ext uri="{FF2B5EF4-FFF2-40B4-BE49-F238E27FC236}">
                  <a16:creationId xmlns:a16="http://schemas.microsoft.com/office/drawing/2014/main" id="{96240C06-D7FE-4135-BF17-D9830E699C86}"/>
                </a:ext>
              </a:extLst>
            </p:cNvPr>
            <p:cNvSpPr/>
            <p:nvPr/>
          </p:nvSpPr>
          <p:spPr>
            <a:xfrm>
              <a:off x="8960843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3" name="Volný tvar: obrazec 32">
              <a:extLst>
                <a:ext uri="{FF2B5EF4-FFF2-40B4-BE49-F238E27FC236}">
                  <a16:creationId xmlns:a16="http://schemas.microsoft.com/office/drawing/2014/main" id="{4D3DA0A0-9A63-4635-B487-B85C0FC4DEF8}"/>
                </a:ext>
              </a:extLst>
            </p:cNvPr>
            <p:cNvSpPr/>
            <p:nvPr/>
          </p:nvSpPr>
          <p:spPr>
            <a:xfrm>
              <a:off x="11835299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4" name="Zástupný symbol pro zápatí 3" hidden="1">
            <a:extLst>
              <a:ext uri="{FF2B5EF4-FFF2-40B4-BE49-F238E27FC236}">
                <a16:creationId xmlns:a16="http://schemas.microsoft.com/office/drawing/2014/main" id="{289A947B-735C-4FC7-8D80-B6138796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cs-CZ" dirty="0"/>
          </a:p>
        </p:txBody>
      </p:sp>
      <p:sp>
        <p:nvSpPr>
          <p:cNvPr id="23" name="Zástupný text 22">
            <a:extLst>
              <a:ext uri="{FF2B5EF4-FFF2-40B4-BE49-F238E27FC236}">
                <a16:creationId xmlns:a16="http://schemas.microsoft.com/office/drawing/2014/main" id="{58736F61-B2B1-43D6-9AC3-02A8942EA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960" y="1987617"/>
            <a:ext cx="3241675" cy="1440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400" b="0" baseline="0" smtClean="0">
                <a:solidFill>
                  <a:schemeClr val="bg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lvl="0">
              <a:lnSpc>
                <a:spcPct val="150000"/>
              </a:lnSpc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15" name="Zástupný symbol pro datum 4">
            <a:extLst>
              <a:ext uri="{FF2B5EF4-FFF2-40B4-BE49-F238E27FC236}">
                <a16:creationId xmlns:a16="http://schemas.microsoft.com/office/drawing/2014/main" id="{EA1CA996-0E90-4055-A692-FE3994EF074D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accent1"/>
                </a:solidFill>
              </a:rPr>
              <a:pPr/>
              <a:t>22.02.2023</a:t>
            </a:fld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3B8C4EAB-A88B-40A4-B42F-78B059C8F8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143" y="5661248"/>
            <a:ext cx="2011281" cy="707486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1B721E38-3928-44A5-AD08-ADFEE3D643D3}"/>
              </a:ext>
            </a:extLst>
          </p:cNvPr>
          <p:cNvSpPr txBox="1"/>
          <p:nvPr userDrawn="1"/>
        </p:nvSpPr>
        <p:spPr>
          <a:xfrm>
            <a:off x="9407197" y="4288172"/>
            <a:ext cx="2218660" cy="126350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lvl="0" algn="r">
              <a:lnSpc>
                <a:spcPct val="120000"/>
              </a:lnSpc>
            </a:pPr>
            <a:r>
              <a:rPr lang="cs-CZ" sz="1200" spc="50" baseline="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www.cbaonline.cz</a:t>
            </a:r>
            <a:endParaRPr lang="cs-CZ" sz="1200" spc="50" baseline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13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zapati+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bílé překrytí">
            <a:extLst>
              <a:ext uri="{FF2B5EF4-FFF2-40B4-BE49-F238E27FC236}">
                <a16:creationId xmlns:a16="http://schemas.microsoft.com/office/drawing/2014/main" id="{97DD82E9-6B35-4B22-A112-90882C1B26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131F5E95-F58B-44A9-AD72-EB9DFAD46694}"/>
              </a:ext>
            </a:extLst>
          </p:cNvPr>
          <p:cNvGrpSpPr/>
          <p:nvPr userDrawn="1"/>
        </p:nvGrpSpPr>
        <p:grpSpPr>
          <a:xfrm>
            <a:off x="335225" y="437111"/>
            <a:ext cx="11507274" cy="5981332"/>
            <a:chOff x="335225" y="437111"/>
            <a:chExt cx="11507274" cy="5981332"/>
          </a:xfrm>
        </p:grpSpPr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E63F5AF6-4E66-423F-A8DF-47FE93BFEA00}"/>
                </a:ext>
              </a:extLst>
            </p:cNvPr>
            <p:cNvSpPr/>
            <p:nvPr/>
          </p:nvSpPr>
          <p:spPr>
            <a:xfrm>
              <a:off x="335225" y="437111"/>
              <a:ext cx="7200" cy="5981332"/>
            </a:xfrm>
            <a:custGeom>
              <a:avLst/>
              <a:gdLst>
                <a:gd name="connsiteX0" fmla="*/ 0 w 19293"/>
                <a:gd name="connsiteY0" fmla="*/ 0 h 5981332"/>
                <a:gd name="connsiteX1" fmla="*/ 19293 w 19293"/>
                <a:gd name="connsiteY1" fmla="*/ 0 h 5981332"/>
                <a:gd name="connsiteX2" fmla="*/ 19293 w 19293"/>
                <a:gd name="connsiteY2" fmla="*/ 5981333 h 5981332"/>
                <a:gd name="connsiteX3" fmla="*/ 0 w 19293"/>
                <a:gd name="connsiteY3" fmla="*/ 5981333 h 598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81332">
                  <a:moveTo>
                    <a:pt x="0" y="0"/>
                  </a:moveTo>
                  <a:lnTo>
                    <a:pt x="19293" y="0"/>
                  </a:lnTo>
                  <a:lnTo>
                    <a:pt x="19293" y="5981333"/>
                  </a:lnTo>
                  <a:lnTo>
                    <a:pt x="0" y="5981333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C73CF657-9141-4FFB-BFCC-3D4C384F170B}"/>
                </a:ext>
              </a:extLst>
            </p:cNvPr>
            <p:cNvSpPr/>
            <p:nvPr/>
          </p:nvSpPr>
          <p:spPr>
            <a:xfrm>
              <a:off x="6086455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B0666748-D608-4402-9F92-C87B83F46AF0}"/>
                </a:ext>
              </a:extLst>
            </p:cNvPr>
            <p:cNvSpPr/>
            <p:nvPr/>
          </p:nvSpPr>
          <p:spPr>
            <a:xfrm>
              <a:off x="6976410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AB5186C4-E585-4812-B0DC-789FE43EFA53}"/>
                </a:ext>
              </a:extLst>
            </p:cNvPr>
            <p:cNvSpPr/>
            <p:nvPr/>
          </p:nvSpPr>
          <p:spPr>
            <a:xfrm>
              <a:off x="5186615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4 w 19293"/>
                <a:gd name="connsiteY1" fmla="*/ 0 h 5979415"/>
                <a:gd name="connsiteX2" fmla="*/ 19294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4" y="0"/>
                  </a:lnTo>
                  <a:lnTo>
                    <a:pt x="19294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6DCB5A3B-9D94-4B4B-BFE9-38347BA25EC9}"/>
                </a:ext>
              </a:extLst>
            </p:cNvPr>
            <p:cNvSpPr/>
            <p:nvPr/>
          </p:nvSpPr>
          <p:spPr>
            <a:xfrm>
              <a:off x="8960843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B29B1A84-5011-4462-BAA2-D00B0BF748D8}"/>
                </a:ext>
              </a:extLst>
            </p:cNvPr>
            <p:cNvSpPr/>
            <p:nvPr/>
          </p:nvSpPr>
          <p:spPr>
            <a:xfrm>
              <a:off x="11835299" y="438102"/>
              <a:ext cx="7200" cy="5979415"/>
            </a:xfrm>
            <a:custGeom>
              <a:avLst/>
              <a:gdLst>
                <a:gd name="connsiteX0" fmla="*/ 0 w 19293"/>
                <a:gd name="connsiteY0" fmla="*/ 0 h 5979415"/>
                <a:gd name="connsiteX1" fmla="*/ 19293 w 19293"/>
                <a:gd name="connsiteY1" fmla="*/ 0 h 5979415"/>
                <a:gd name="connsiteX2" fmla="*/ 19293 w 19293"/>
                <a:gd name="connsiteY2" fmla="*/ 5979415 h 5979415"/>
                <a:gd name="connsiteX3" fmla="*/ 0 w 19293"/>
                <a:gd name="connsiteY3" fmla="*/ 5979415 h 59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93" h="5979415">
                  <a:moveTo>
                    <a:pt x="0" y="0"/>
                  </a:moveTo>
                  <a:lnTo>
                    <a:pt x="19293" y="0"/>
                  </a:lnTo>
                  <a:lnTo>
                    <a:pt x="19293" y="5979415"/>
                  </a:lnTo>
                  <a:lnTo>
                    <a:pt x="0" y="5979415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4" name="Zástupný symbol pro zápatí 3" hidden="1">
            <a:extLst>
              <a:ext uri="{FF2B5EF4-FFF2-40B4-BE49-F238E27FC236}">
                <a16:creationId xmlns:a16="http://schemas.microsoft.com/office/drawing/2014/main" id="{289A947B-735C-4FC7-8D80-B6138796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cs-CZ" dirty="0"/>
          </a:p>
        </p:txBody>
      </p:sp>
      <p:sp>
        <p:nvSpPr>
          <p:cNvPr id="23" name="Zástupný text 22">
            <a:extLst>
              <a:ext uri="{FF2B5EF4-FFF2-40B4-BE49-F238E27FC236}">
                <a16:creationId xmlns:a16="http://schemas.microsoft.com/office/drawing/2014/main" id="{58736F61-B2B1-43D6-9AC3-02A8942EA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143" y="1988840"/>
            <a:ext cx="3241675" cy="1440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400" b="0" baseline="0" smtClean="0">
                <a:solidFill>
                  <a:schemeClr val="bg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cs-CZ"/>
            </a:lvl5pPr>
          </a:lstStyle>
          <a:p>
            <a:pPr lvl="0">
              <a:lnSpc>
                <a:spcPct val="150000"/>
              </a:lnSpc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11" name="Zástupný symbol pro datum 4">
            <a:extLst>
              <a:ext uri="{FF2B5EF4-FFF2-40B4-BE49-F238E27FC236}">
                <a16:creationId xmlns:a16="http://schemas.microsoft.com/office/drawing/2014/main" id="{9FAFBF8D-8D5D-44DD-9E3A-E155F40A1DAE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22.02.2023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CEDF44E1-DD98-48DF-BCE9-76F148725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143" y="5661248"/>
            <a:ext cx="2011281" cy="70748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4E831DB-D205-47F8-A2F2-A8B4B6D70F48}"/>
              </a:ext>
            </a:extLst>
          </p:cNvPr>
          <p:cNvSpPr txBox="1"/>
          <p:nvPr userDrawn="1"/>
        </p:nvSpPr>
        <p:spPr>
          <a:xfrm>
            <a:off x="9407197" y="4288172"/>
            <a:ext cx="2218660" cy="126350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lvl="0" algn="r">
              <a:lnSpc>
                <a:spcPct val="120000"/>
              </a:lnSpc>
            </a:pPr>
            <a:r>
              <a:rPr lang="cs-CZ" sz="1200" spc="50" baseline="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www.cbaonline.cz</a:t>
            </a:r>
            <a:endParaRPr lang="cs-CZ" sz="1200" spc="5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11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 &quot;2 čáry&quot;  + nazev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 dirty="0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5BD73779-6B68-4E45-B36D-FBA09642D4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9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">
          <p15:clr>
            <a:srgbClr val="FBAE40"/>
          </p15:clr>
        </p15:guide>
        <p15:guide id="2" pos="7628">
          <p15:clr>
            <a:srgbClr val="FBAE40"/>
          </p15:clr>
        </p15:guide>
        <p15:guide id="3" orient="horz" pos="51">
          <p15:clr>
            <a:srgbClr val="FBAE40"/>
          </p15:clr>
        </p15:guide>
        <p15:guide id="4" orient="horz" pos="42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5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 &quot;2 čáry&quot;  + nazev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 dirty="0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43FB65BC-904E-476D-9CFB-6CC169F270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93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">
          <p15:clr>
            <a:srgbClr val="FBAE40"/>
          </p15:clr>
        </p15:guide>
        <p15:guide id="2" pos="7628">
          <p15:clr>
            <a:srgbClr val="FBAE40"/>
          </p15:clr>
        </p15:guide>
        <p15:guide id="3" orient="horz" pos="51">
          <p15:clr>
            <a:srgbClr val="FBAE40"/>
          </p15:clr>
        </p15:guide>
        <p15:guide id="4" orient="horz" pos="42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52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22.02.2023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9143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D1D1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9" name="Zástupný symbol pro datum 4">
            <a:extLst>
              <a:ext uri="{FF2B5EF4-FFF2-40B4-BE49-F238E27FC236}">
                <a16:creationId xmlns:a16="http://schemas.microsoft.com/office/drawing/2014/main" id="{9A870F17-6EFB-4D54-9F98-D11E5F82780A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22.02.2023</a:t>
            </a:fld>
            <a:endParaRPr lang="cs-CZ" dirty="0"/>
          </a:p>
        </p:txBody>
      </p:sp>
      <p:sp>
        <p:nvSpPr>
          <p:cNvPr id="10" name="Nadpis 8">
            <a:extLst>
              <a:ext uri="{FF2B5EF4-FFF2-40B4-BE49-F238E27FC236}">
                <a16:creationId xmlns:a16="http://schemas.microsoft.com/office/drawing/2014/main" id="{EB07F0ED-39EE-4DAE-92DD-F6961ED0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12" name="Zástupný text 33">
            <a:extLst>
              <a:ext uri="{FF2B5EF4-FFF2-40B4-BE49-F238E27FC236}">
                <a16:creationId xmlns:a16="http://schemas.microsoft.com/office/drawing/2014/main" id="{B6C31EEE-88A5-493B-929B-9E0AEBBC17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/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ADB3FA7F-D8A8-4F5E-97B2-31FA3DC73E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72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40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4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image" Target="../media/image12.svg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image" Target="../media/image11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image" Target="../media/image1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970D2B24-EA1C-457A-A41D-447F16431D18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35225" y="437111"/>
            <a:ext cx="11521550" cy="5983779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ED11FF-3D59-468A-AAC4-B3B45552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3" y="620688"/>
            <a:ext cx="3485031" cy="9001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cs-CZ" dirty="0"/>
              <a:t>Kliknutím lze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C708A7B0-EF81-4144-9FB1-461FEC3D7D18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22.02.2023</a:t>
            </a:fld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F7991F76-3081-4DFE-B972-E81C3251D5D4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5" r:id="rId2"/>
    <p:sldLayoutId id="2147483698" r:id="rId3"/>
    <p:sldLayoutId id="2147483710" r:id="rId4"/>
    <p:sldLayoutId id="2147483713" r:id="rId5"/>
    <p:sldLayoutId id="2147483718" r:id="rId6"/>
    <p:sldLayoutId id="2147483714" r:id="rId7"/>
    <p:sldLayoutId id="2147483719" r:id="rId8"/>
    <p:sldLayoutId id="2147483722" r:id="rId9"/>
    <p:sldLayoutId id="2147483723" r:id="rId10"/>
    <p:sldLayoutId id="2147483724" r:id="rId11"/>
    <p:sldLayoutId id="2147483652" r:id="rId12"/>
    <p:sldLayoutId id="2147483661" r:id="rId13"/>
    <p:sldLayoutId id="2147483702" r:id="rId14"/>
    <p:sldLayoutId id="2147483706" r:id="rId15"/>
    <p:sldLayoutId id="2147483703" r:id="rId16"/>
    <p:sldLayoutId id="2147483727" r:id="rId17"/>
    <p:sldLayoutId id="2147483701" r:id="rId18"/>
    <p:sldLayoutId id="2147483682" r:id="rId19"/>
    <p:sldLayoutId id="2147483707" r:id="rId20"/>
    <p:sldLayoutId id="2147483683" r:id="rId21"/>
    <p:sldLayoutId id="2147483711" r:id="rId22"/>
    <p:sldLayoutId id="2147483728" r:id="rId23"/>
    <p:sldLayoutId id="2147483712" r:id="rId24"/>
    <p:sldLayoutId id="2147483708" r:id="rId25"/>
    <p:sldLayoutId id="2147483700" r:id="rId26"/>
    <p:sldLayoutId id="2147483654" r:id="rId27"/>
    <p:sldLayoutId id="2147483726" r:id="rId28"/>
    <p:sldLayoutId id="2147483696" r:id="rId29"/>
    <p:sldLayoutId id="2147483729" r:id="rId30"/>
    <p:sldLayoutId id="2147483704" r:id="rId31"/>
    <p:sldLayoutId id="2147483715" r:id="rId32"/>
    <p:sldLayoutId id="2147483699" r:id="rId33"/>
    <p:sldLayoutId id="2147483725" r:id="rId34"/>
    <p:sldLayoutId id="2147483716" r:id="rId35"/>
    <p:sldLayoutId id="2147483721" r:id="rId36"/>
    <p:sldLayoutId id="2147483717" r:id="rId37"/>
    <p:sldLayoutId id="2147483720" r:id="rId3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15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800" b="1" i="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pos="7401">
          <p15:clr>
            <a:srgbClr val="F26B43"/>
          </p15:clr>
        </p15:guide>
        <p15:guide id="5" orient="horz" pos="278">
          <p15:clr>
            <a:srgbClr val="F26B43"/>
          </p15:clr>
        </p15:guide>
        <p15:guide id="6" orient="horz" pos="4020">
          <p15:clr>
            <a:srgbClr val="F26B43"/>
          </p15:clr>
        </p15:guide>
        <p15:guide id="10" pos="3568">
          <p15:clr>
            <a:srgbClr val="F26B43"/>
          </p15:clr>
        </p15:guide>
        <p15:guide id="11" pos="41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970D2B24-EA1C-457A-A41D-447F16431D18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35225" y="437111"/>
            <a:ext cx="11521550" cy="5983779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ED11FF-3D59-468A-AAC4-B3B45552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3" y="620688"/>
            <a:ext cx="3485031" cy="9001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cs-CZ" dirty="0"/>
              <a:t>Kliknutím lze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C708A7B0-EF81-4144-9FB1-461FEC3D7D18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accent1"/>
                </a:solidFill>
              </a:rPr>
              <a:pPr/>
              <a:t>22.02.2023</a:t>
            </a:fld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F7991F76-3081-4DFE-B972-E81C3251D5D4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6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3" r:id="rId17"/>
    <p:sldLayoutId id="2147483754" r:id="rId18"/>
    <p:sldLayoutId id="2147483755" r:id="rId19"/>
    <p:sldLayoutId id="2147483756" r:id="rId20"/>
    <p:sldLayoutId id="2147483758" r:id="rId21"/>
    <p:sldLayoutId id="2147483760" r:id="rId22"/>
    <p:sldLayoutId id="2147483761" r:id="rId23"/>
    <p:sldLayoutId id="2147483762" r:id="rId24"/>
    <p:sldLayoutId id="2147483764" r:id="rId25"/>
    <p:sldLayoutId id="2147483766" r:id="rId26"/>
    <p:sldLayoutId id="2147483768" r:id="rId2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150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800" b="1" i="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pos="7401">
          <p15:clr>
            <a:srgbClr val="F26B43"/>
          </p15:clr>
        </p15:guide>
        <p15:guide id="5" orient="horz" pos="278">
          <p15:clr>
            <a:srgbClr val="F26B43"/>
          </p15:clr>
        </p15:guide>
        <p15:guide id="6" orient="horz" pos="4020">
          <p15:clr>
            <a:srgbClr val="F26B43"/>
          </p15:clr>
        </p15:guide>
        <p15:guide id="10" pos="3568">
          <p15:clr>
            <a:srgbClr val="F26B43"/>
          </p15:clr>
        </p15:guide>
        <p15:guide id="11" pos="41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 descr="Obsah obrázku scéna, voda, molo, řeka&#10;&#10;Popis byl vytvořen automaticky">
            <a:extLst>
              <a:ext uri="{FF2B5EF4-FFF2-40B4-BE49-F238E27FC236}">
                <a16:creationId xmlns:a16="http://schemas.microsoft.com/office/drawing/2014/main" id="{88C55595-13CD-46EE-B429-0200B2F337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r="20293"/>
          <a:stretch>
            <a:fillRect/>
          </a:stretch>
        </p:blipFill>
        <p:spPr/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70CA8988-ED61-43B1-A2F3-F4F2C6CC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3485032" cy="900112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Proxima Nova Rg" panose="02000506030000020004" pitchFamily="50" charset="0"/>
              </a:rPr>
              <a:t>Ceny nemovitostí v roce 2022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9C692E-B8E7-48F9-A172-818387D7C2C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7368" y="5445224"/>
            <a:ext cx="3485031" cy="952780"/>
          </a:xfrm>
          <a:prstGeom prst="rect">
            <a:avLst/>
          </a:prstGeo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Milan Roček, </a:t>
            </a:r>
            <a:r>
              <a:rPr lang="cs-CZ" dirty="0" err="1">
                <a:solidFill>
                  <a:schemeClr val="bg1"/>
                </a:solidFill>
                <a:latin typeface="Proxima Nova Rg" panose="02000506030000020004" pitchFamily="50" charset="0"/>
              </a:rPr>
              <a:t>Dataligence</a:t>
            </a:r>
            <a:endParaRPr lang="cs-CZ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Jakub Seidler, ČBA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4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4AACD53-DB13-EE30-CD49-B57C830242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t="25850" r="7476" b="4256"/>
          <a:stretch/>
        </p:blipFill>
        <p:spPr>
          <a:xfrm>
            <a:off x="551384" y="1772816"/>
            <a:ext cx="10729192" cy="4793343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0E844AA-437D-4FF3-A7CF-622A8A1A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92696"/>
            <a:ext cx="11089232" cy="864096"/>
          </a:xfrm>
        </p:spPr>
        <p:txBody>
          <a:bodyPr anchor="b">
            <a:normAutofit fontScale="90000"/>
          </a:bodyPr>
          <a:lstStyle/>
          <a:p>
            <a:pPr algn="r"/>
            <a:r>
              <a:rPr lang="cs-CZ" sz="4400" dirty="0">
                <a:latin typeface="Proxima Nova Rg" panose="02000506030000020004" pitchFamily="50" charset="0"/>
              </a:rPr>
              <a:t>Aktivita trhu</a:t>
            </a:r>
            <a:br>
              <a:rPr lang="cs-CZ" b="0" dirty="0">
                <a:solidFill>
                  <a:srgbClr val="31807A"/>
                </a:solidFill>
                <a:latin typeface="Proxima Nova Rg" panose="02000506030000020004" pitchFamily="50" charset="0"/>
              </a:rPr>
            </a:br>
            <a:r>
              <a:rPr lang="cs-CZ" sz="2700" dirty="0">
                <a:solidFill>
                  <a:srgbClr val="1B4E63"/>
                </a:solidFill>
                <a:latin typeface="Proxima Nova Rg" panose="02000506030000020004" pitchFamily="50" charset="0"/>
              </a:rPr>
              <a:t>rodinné domy</a:t>
            </a:r>
            <a:endParaRPr lang="cs-CZ" dirty="0">
              <a:solidFill>
                <a:srgbClr val="1B4E63"/>
              </a:solidFill>
              <a:latin typeface="Proxima Nova Rg" panose="02000506030000020004" pitchFamily="50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B610A15-9389-DE49-E690-4BF04FD9DB3D}"/>
              </a:ext>
            </a:extLst>
          </p:cNvPr>
          <p:cNvSpPr txBox="1"/>
          <p:nvPr/>
        </p:nvSpPr>
        <p:spPr>
          <a:xfrm>
            <a:off x="767408" y="2492896"/>
            <a:ext cx="2376264" cy="1440160"/>
          </a:xfrm>
          <a:prstGeom prst="rect">
            <a:avLst/>
          </a:prstGeom>
        </p:spPr>
        <p:txBody>
          <a:bodyPr vert="horz" wrap="square" lIns="0" tIns="0" rIns="0" bIns="0" rtlCol="0">
            <a:normAutofit fontScale="92500"/>
          </a:bodyPr>
          <a:lstStyle/>
          <a:p>
            <a:pPr algn="l"/>
            <a:r>
              <a:rPr lang="cs-CZ" sz="5400" b="1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- 49 %</a:t>
            </a:r>
          </a:p>
        </p:txBody>
      </p:sp>
    </p:spTree>
    <p:extLst>
      <p:ext uri="{BB962C8B-B14F-4D97-AF65-F5344CB8AC3E}">
        <p14:creationId xmlns:p14="http://schemas.microsoft.com/office/powerpoint/2010/main" val="326153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379F80E-467D-0B5C-84D2-2710937A23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t="25850" r="7476" b="5901"/>
          <a:stretch/>
        </p:blipFill>
        <p:spPr>
          <a:xfrm>
            <a:off x="551384" y="1772816"/>
            <a:ext cx="10729192" cy="468052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0E844AA-437D-4FF3-A7CF-622A8A1A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92696"/>
            <a:ext cx="11089232" cy="864096"/>
          </a:xfrm>
        </p:spPr>
        <p:txBody>
          <a:bodyPr anchor="b">
            <a:normAutofit fontScale="90000"/>
          </a:bodyPr>
          <a:lstStyle/>
          <a:p>
            <a:pPr algn="r"/>
            <a:r>
              <a:rPr lang="cs-CZ" sz="4400" dirty="0">
                <a:latin typeface="Proxima Nova Rg" panose="02000506030000020004" pitchFamily="50" charset="0"/>
              </a:rPr>
              <a:t>Vývoj cen</a:t>
            </a:r>
            <a:br>
              <a:rPr lang="cs-CZ" b="0" dirty="0">
                <a:solidFill>
                  <a:srgbClr val="31807A"/>
                </a:solidFill>
                <a:latin typeface="Proxima Nova Rg" panose="02000506030000020004" pitchFamily="50" charset="0"/>
              </a:rPr>
            </a:br>
            <a:r>
              <a:rPr lang="cs-CZ" sz="2700" dirty="0">
                <a:solidFill>
                  <a:srgbClr val="31807A"/>
                </a:solidFill>
                <a:latin typeface="Proxima Nova Rg" panose="02000506030000020004" pitchFamily="50" charset="0"/>
              </a:rPr>
              <a:t>starší bytová zástavba</a:t>
            </a:r>
            <a:endParaRPr lang="cs-CZ" dirty="0">
              <a:solidFill>
                <a:srgbClr val="31807A"/>
              </a:solidFill>
              <a:latin typeface="Proxima Nova Rg" panose="02000506030000020004" pitchFamily="50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BC6D9AC-7B4C-7FD1-8178-59CE4C35423C}"/>
              </a:ext>
            </a:extLst>
          </p:cNvPr>
          <p:cNvSpPr txBox="1"/>
          <p:nvPr/>
        </p:nvSpPr>
        <p:spPr>
          <a:xfrm>
            <a:off x="407368" y="2672916"/>
            <a:ext cx="4536504" cy="144016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sz="3600" b="1" dirty="0">
                <a:solidFill>
                  <a:srgbClr val="94E5E0"/>
                </a:solidFill>
                <a:latin typeface="Proxima Nova Rg" panose="02000506030000020004" pitchFamily="50" charset="0"/>
              </a:rPr>
              <a:t>+</a:t>
            </a:r>
            <a:r>
              <a:rPr lang="cs-CZ" sz="3600" b="1" i="0" spc="0" baseline="0" dirty="0">
                <a:solidFill>
                  <a:srgbClr val="94E5E0"/>
                </a:solidFill>
                <a:latin typeface="Proxima Nova Rg" panose="02000506030000020004" pitchFamily="50" charset="0"/>
              </a:rPr>
              <a:t> 3,4 % </a:t>
            </a:r>
            <a:r>
              <a:rPr lang="cs-CZ" sz="3600" b="1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/ - 4,3 %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AAB0004-8263-8D22-C13D-CCFD38DE78AB}"/>
              </a:ext>
            </a:extLst>
          </p:cNvPr>
          <p:cNvSpPr txBox="1"/>
          <p:nvPr/>
        </p:nvSpPr>
        <p:spPr>
          <a:xfrm>
            <a:off x="10272464" y="6242123"/>
            <a:ext cx="1368152" cy="64807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r"/>
            <a:r>
              <a:rPr lang="cs-CZ" sz="1050" b="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Zdroj: </a:t>
            </a:r>
            <a:r>
              <a:rPr lang="cs-CZ" sz="1050" b="0" i="0" spc="0" baseline="0" dirty="0" err="1">
                <a:solidFill>
                  <a:schemeClr val="bg1"/>
                </a:solidFill>
                <a:latin typeface="Proxima Nova Th" panose="02000506030000020004" pitchFamily="50" charset="0"/>
              </a:rPr>
              <a:t>Dataligence</a:t>
            </a:r>
            <a:endParaRPr lang="cs-CZ" sz="1050" b="0" i="0" spc="0" baseline="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3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EF7898AC-9279-7A94-D113-EAA04D8465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1" t="12201" r="6885"/>
          <a:stretch/>
        </p:blipFill>
        <p:spPr>
          <a:xfrm>
            <a:off x="6240016" y="836712"/>
            <a:ext cx="5112568" cy="6021288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0E844AA-437D-4FF3-A7CF-622A8A1A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45" y="2132856"/>
            <a:ext cx="4155103" cy="1152128"/>
          </a:xfrm>
        </p:spPr>
        <p:txBody>
          <a:bodyPr anchor="b">
            <a:normAutofit fontScale="90000"/>
          </a:bodyPr>
          <a:lstStyle/>
          <a:p>
            <a:r>
              <a:rPr lang="cs-CZ" sz="4400" dirty="0">
                <a:latin typeface="Proxima Nova Rg" panose="02000506030000020004" pitchFamily="50" charset="0"/>
              </a:rPr>
              <a:t>Vývoj cen</a:t>
            </a:r>
            <a:br>
              <a:rPr lang="cs-CZ" b="0" dirty="0">
                <a:solidFill>
                  <a:srgbClr val="31807A"/>
                </a:solidFill>
                <a:latin typeface="Proxima Nova Rg" panose="02000506030000020004" pitchFamily="50" charset="0"/>
              </a:rPr>
            </a:br>
            <a:r>
              <a:rPr lang="cs-CZ" sz="2700" dirty="0">
                <a:solidFill>
                  <a:srgbClr val="31807A"/>
                </a:solidFill>
                <a:latin typeface="Proxima Nova Rg" panose="02000506030000020004" pitchFamily="50" charset="0"/>
              </a:rPr>
              <a:t>starší bytová zástavba</a:t>
            </a:r>
            <a:endParaRPr lang="cs-CZ" dirty="0">
              <a:solidFill>
                <a:srgbClr val="31807A"/>
              </a:solidFill>
              <a:latin typeface="Proxima Nova Rg" panose="02000506030000020004" pitchFamily="50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8B89A26-2EFA-3A60-2F5E-3ECC88DFB87B}"/>
              </a:ext>
            </a:extLst>
          </p:cNvPr>
          <p:cNvSpPr txBox="1"/>
          <p:nvPr/>
        </p:nvSpPr>
        <p:spPr>
          <a:xfrm>
            <a:off x="572745" y="4077072"/>
            <a:ext cx="3867071" cy="108012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sz="2000" dirty="0">
                <a:solidFill>
                  <a:srgbClr val="94E5E0"/>
                </a:solidFill>
                <a:latin typeface="Proxima Nova Rg" panose="02000506030000020004" pitchFamily="50" charset="0"/>
              </a:rPr>
              <a:t>meziroční změna:          </a:t>
            </a:r>
            <a:r>
              <a:rPr lang="cs-CZ" sz="2000" b="1" dirty="0">
                <a:solidFill>
                  <a:srgbClr val="94E5E0"/>
                </a:solidFill>
                <a:latin typeface="Proxima Nova Rg" panose="02000506030000020004" pitchFamily="50" charset="0"/>
              </a:rPr>
              <a:t>+ 3,4 %</a:t>
            </a:r>
          </a:p>
          <a:p>
            <a:pPr algn="l"/>
            <a:endParaRPr lang="cs-CZ" sz="1100" b="0" i="0" spc="0" baseline="0" dirty="0">
              <a:solidFill>
                <a:srgbClr val="94E5E0"/>
              </a:solidFill>
              <a:latin typeface="Proxima Nova Rg" panose="02000506030000020004" pitchFamily="50" charset="0"/>
            </a:endParaRPr>
          </a:p>
          <a:p>
            <a:pPr algn="l"/>
            <a:r>
              <a:rPr lang="cs-CZ" sz="2000" dirty="0">
                <a:solidFill>
                  <a:schemeClr val="bg1"/>
                </a:solidFill>
                <a:latin typeface="Proxima Nova Rg" panose="02000506030000020004" pitchFamily="50" charset="0"/>
              </a:rPr>
              <a:t>změna oproti maximu:    </a:t>
            </a:r>
            <a:r>
              <a:rPr lang="cs-CZ" sz="20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- 4,3 %</a:t>
            </a:r>
            <a:endParaRPr lang="cs-CZ" sz="2000" b="1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3FE8B41-DDE7-4B13-F739-54A954B35FE1}"/>
              </a:ext>
            </a:extLst>
          </p:cNvPr>
          <p:cNvSpPr txBox="1"/>
          <p:nvPr/>
        </p:nvSpPr>
        <p:spPr>
          <a:xfrm>
            <a:off x="10272464" y="6533964"/>
            <a:ext cx="1368152" cy="64807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r"/>
            <a:r>
              <a:rPr lang="cs-CZ" sz="1050" b="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Zdroj: </a:t>
            </a:r>
            <a:r>
              <a:rPr lang="cs-CZ" sz="1050" b="0" i="0" spc="0" baseline="0" dirty="0" err="1">
                <a:solidFill>
                  <a:schemeClr val="bg1"/>
                </a:solidFill>
                <a:latin typeface="Proxima Nova Th" panose="02000506030000020004" pitchFamily="50" charset="0"/>
              </a:rPr>
              <a:t>Dataligence</a:t>
            </a:r>
            <a:endParaRPr lang="cs-CZ" sz="1050" b="0" i="0" spc="0" baseline="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1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A78D400-9CAA-1CC7-EE37-6F9E1A49C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25850" r="6295" b="5901"/>
          <a:stretch/>
        </p:blipFill>
        <p:spPr>
          <a:xfrm>
            <a:off x="479376" y="1772816"/>
            <a:ext cx="10945216" cy="468052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0E844AA-437D-4FF3-A7CF-622A8A1A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92696"/>
            <a:ext cx="11089232" cy="864096"/>
          </a:xfrm>
        </p:spPr>
        <p:txBody>
          <a:bodyPr anchor="b">
            <a:normAutofit fontScale="90000"/>
          </a:bodyPr>
          <a:lstStyle/>
          <a:p>
            <a:pPr algn="r"/>
            <a:r>
              <a:rPr lang="cs-CZ" sz="4400" dirty="0">
                <a:latin typeface="Proxima Nova Rg" panose="02000506030000020004" pitchFamily="50" charset="0"/>
              </a:rPr>
              <a:t>Vývoj cen</a:t>
            </a:r>
            <a:br>
              <a:rPr lang="cs-CZ" b="0" dirty="0">
                <a:solidFill>
                  <a:srgbClr val="31807A"/>
                </a:solidFill>
                <a:latin typeface="Proxima Nova Rg" panose="02000506030000020004" pitchFamily="50" charset="0"/>
              </a:rPr>
            </a:br>
            <a:r>
              <a:rPr lang="cs-CZ" sz="2700" dirty="0">
                <a:solidFill>
                  <a:srgbClr val="A48F6B"/>
                </a:solidFill>
                <a:latin typeface="Proxima Nova Rg" panose="02000506030000020004" pitchFamily="50" charset="0"/>
              </a:rPr>
              <a:t>novostavby</a:t>
            </a:r>
            <a:endParaRPr lang="cs-CZ" dirty="0">
              <a:solidFill>
                <a:srgbClr val="A48F6B"/>
              </a:solidFill>
              <a:latin typeface="Proxima Nova Rg" panose="02000506030000020004" pitchFamily="50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DDFAC01-AA95-6FE1-82FB-FC25E8BDCF93}"/>
              </a:ext>
            </a:extLst>
          </p:cNvPr>
          <p:cNvSpPr txBox="1"/>
          <p:nvPr/>
        </p:nvSpPr>
        <p:spPr>
          <a:xfrm>
            <a:off x="767408" y="2492896"/>
            <a:ext cx="2520280" cy="1440160"/>
          </a:xfrm>
          <a:prstGeom prst="rect">
            <a:avLst/>
          </a:prstGeom>
        </p:spPr>
        <p:txBody>
          <a:bodyPr vert="horz" wrap="square" lIns="0" tIns="0" rIns="0" bIns="0" rtlCol="0">
            <a:normAutofit fontScale="92500"/>
          </a:bodyPr>
          <a:lstStyle/>
          <a:p>
            <a:pPr algn="l"/>
            <a:r>
              <a:rPr lang="cs-CZ" sz="5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+ 11</a:t>
            </a:r>
            <a:r>
              <a:rPr lang="cs-CZ" sz="5400" b="1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 %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35FED4F-8BF6-DB94-1CF9-6ADE6465119A}"/>
              </a:ext>
            </a:extLst>
          </p:cNvPr>
          <p:cNvSpPr txBox="1"/>
          <p:nvPr/>
        </p:nvSpPr>
        <p:spPr>
          <a:xfrm>
            <a:off x="9774180" y="6453336"/>
            <a:ext cx="1866436" cy="64807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r"/>
            <a:r>
              <a:rPr lang="cs-CZ" sz="1050" b="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Zdroj: Dataligence, Flat Zone</a:t>
            </a:r>
          </a:p>
        </p:txBody>
      </p:sp>
    </p:spTree>
    <p:extLst>
      <p:ext uri="{BB962C8B-B14F-4D97-AF65-F5344CB8AC3E}">
        <p14:creationId xmlns:p14="http://schemas.microsoft.com/office/powerpoint/2010/main" val="1685896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FD4A8E1-3998-CE04-D872-CCC5DA6085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25850" r="6885" b="6951"/>
          <a:stretch/>
        </p:blipFill>
        <p:spPr>
          <a:xfrm>
            <a:off x="479376" y="1772816"/>
            <a:ext cx="10873208" cy="4608512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0E844AA-437D-4FF3-A7CF-622A8A1A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92696"/>
            <a:ext cx="11089232" cy="864096"/>
          </a:xfrm>
        </p:spPr>
        <p:txBody>
          <a:bodyPr anchor="b">
            <a:normAutofit fontScale="90000"/>
          </a:bodyPr>
          <a:lstStyle/>
          <a:p>
            <a:pPr algn="r"/>
            <a:r>
              <a:rPr lang="cs-CZ" sz="4400" dirty="0">
                <a:latin typeface="Proxima Nova Rg" panose="02000506030000020004" pitchFamily="50" charset="0"/>
              </a:rPr>
              <a:t>Vývoj cen</a:t>
            </a:r>
            <a:br>
              <a:rPr lang="cs-CZ" b="0" dirty="0">
                <a:solidFill>
                  <a:srgbClr val="31807A"/>
                </a:solidFill>
                <a:latin typeface="Proxima Nova Rg" panose="02000506030000020004" pitchFamily="50" charset="0"/>
              </a:rPr>
            </a:br>
            <a:r>
              <a:rPr lang="cs-CZ" sz="2700" dirty="0">
                <a:solidFill>
                  <a:srgbClr val="1B4E63"/>
                </a:solidFill>
                <a:latin typeface="Proxima Nova Rg" panose="02000506030000020004" pitchFamily="50" charset="0"/>
              </a:rPr>
              <a:t>rodinné domy</a:t>
            </a:r>
            <a:endParaRPr lang="cs-CZ" dirty="0">
              <a:solidFill>
                <a:srgbClr val="1B4E63"/>
              </a:solidFill>
              <a:latin typeface="Proxima Nova Rg" panose="02000506030000020004" pitchFamily="50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AAA8182-75E7-9FDE-33A2-C341ABD7B537}"/>
              </a:ext>
            </a:extLst>
          </p:cNvPr>
          <p:cNvSpPr txBox="1"/>
          <p:nvPr/>
        </p:nvSpPr>
        <p:spPr>
          <a:xfrm>
            <a:off x="10272464" y="6242123"/>
            <a:ext cx="1368152" cy="64807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r"/>
            <a:r>
              <a:rPr lang="cs-CZ" sz="1050" b="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Zdroj: </a:t>
            </a:r>
            <a:r>
              <a:rPr lang="cs-CZ" sz="1050" b="0" i="0" spc="0" baseline="0" dirty="0" err="1">
                <a:solidFill>
                  <a:schemeClr val="bg1"/>
                </a:solidFill>
                <a:latin typeface="Proxima Nova Th" panose="02000506030000020004" pitchFamily="50" charset="0"/>
              </a:rPr>
              <a:t>Dataligence</a:t>
            </a:r>
            <a:endParaRPr lang="cs-CZ" sz="1050" b="0" i="0" spc="0" baseline="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5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187404"/>
              </p:ext>
            </p:extLst>
          </p:nvPr>
        </p:nvGraphicFramePr>
        <p:xfrm>
          <a:off x="3719736" y="1933013"/>
          <a:ext cx="7560000" cy="412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3">
            <a:extLst>
              <a:ext uri="{FF2B5EF4-FFF2-40B4-BE49-F238E27FC236}">
                <a16:creationId xmlns:a16="http://schemas.microsoft.com/office/drawing/2014/main" id="{0C4D0696-7218-4685-9EA1-D1E7456443F5}"/>
              </a:ext>
            </a:extLst>
          </p:cNvPr>
          <p:cNvSpPr txBox="1"/>
          <p:nvPr/>
        </p:nvSpPr>
        <p:spPr>
          <a:xfrm>
            <a:off x="551384" y="2700404"/>
            <a:ext cx="3096344" cy="2592288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Za posledních 5 let byl </a:t>
            </a:r>
            <a:r>
              <a:rPr lang="cs-CZ" b="1" dirty="0">
                <a:solidFill>
                  <a:srgbClr val="46B8B0"/>
                </a:solidFill>
                <a:latin typeface="Proxima Nova Rg" panose="02000506030000020004" pitchFamily="50" charset="0"/>
              </a:rPr>
              <a:t>nárůst cen nemovitostí v ČR  </a:t>
            </a: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nejrychlejší hned po Maďarsku.</a:t>
            </a:r>
          </a:p>
          <a:p>
            <a:pPr algn="l"/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Za poslední 3 roky byl pak zcela nejrychlejší a oproti EU dvojnásobný </a:t>
            </a:r>
            <a:r>
              <a:rPr lang="cs-CZ" dirty="0">
                <a:solidFill>
                  <a:schemeClr val="bg1"/>
                </a:solidFill>
                <a:effectLst/>
                <a:latin typeface="Proxima Nova Rg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(54 % vs. 24 % v EU).</a:t>
            </a:r>
            <a:endParaRPr lang="cs-CZ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A28EED0-83AC-22B8-6D78-EC1B828BBD5C}"/>
              </a:ext>
            </a:extLst>
          </p:cNvPr>
          <p:cNvSpPr txBox="1">
            <a:spLocks/>
          </p:cNvSpPr>
          <p:nvPr/>
        </p:nvSpPr>
        <p:spPr>
          <a:xfrm>
            <a:off x="551384" y="682938"/>
            <a:ext cx="11089232" cy="86409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cs-CZ" sz="2800" dirty="0">
                <a:solidFill>
                  <a:srgbClr val="46B8B0"/>
                </a:solidFill>
              </a:rPr>
              <a:t>Růst cen nemovitostí</a:t>
            </a:r>
          </a:p>
          <a:p>
            <a:pPr algn="r"/>
            <a:r>
              <a:rPr lang="cs-CZ" sz="2800" dirty="0"/>
              <a:t>patří v ČR mezi nejvyšší v EU</a:t>
            </a:r>
            <a:endParaRPr lang="cs-CZ" sz="2000" dirty="0">
              <a:latin typeface="Proxima Nova Rg" panose="02000506030000020004" pitchFamily="50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397EF02-9C18-FC1C-2796-8A4E3D76784C}"/>
              </a:ext>
            </a:extLst>
          </p:cNvPr>
          <p:cNvSpPr txBox="1"/>
          <p:nvPr/>
        </p:nvSpPr>
        <p:spPr>
          <a:xfrm>
            <a:off x="8328248" y="6242123"/>
            <a:ext cx="3312368" cy="64807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r"/>
            <a:r>
              <a:rPr lang="cs-CZ" sz="1050" b="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Zdroj: ČBA, </a:t>
            </a:r>
            <a:r>
              <a:rPr lang="cs-CZ" sz="1050" b="0" i="0" spc="0" baseline="0" dirty="0" err="1">
                <a:solidFill>
                  <a:schemeClr val="bg1"/>
                </a:solidFill>
                <a:latin typeface="Proxima Nova Th" panose="02000506030000020004" pitchFamily="50" charset="0"/>
              </a:rPr>
              <a:t>Eurostat</a:t>
            </a:r>
            <a:endParaRPr lang="cs-CZ" sz="1050" b="0" i="0" spc="0" baseline="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4DD6ECB7-F5E8-883B-F4AC-0F67EC3C86D7}"/>
              </a:ext>
            </a:extLst>
          </p:cNvPr>
          <p:cNvSpPr txBox="1"/>
          <p:nvPr/>
        </p:nvSpPr>
        <p:spPr>
          <a:xfrm>
            <a:off x="4079776" y="1750974"/>
            <a:ext cx="6696744" cy="28102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sz="1100" dirty="0">
                <a:solidFill>
                  <a:schemeClr val="bg1"/>
                </a:solidFill>
                <a:latin typeface="Proxima Nova Th" panose="02000506030000020004" pitchFamily="50" charset="0"/>
              </a:rPr>
              <a:t>Růst cen nemovitostí za poslední 3 vs. 5 let (%, 3Q 2022 vs. 3Q 2019 &amp; 2017, House </a:t>
            </a:r>
            <a:r>
              <a:rPr lang="cs-CZ" sz="1100" dirty="0" err="1">
                <a:solidFill>
                  <a:schemeClr val="bg1"/>
                </a:solidFill>
                <a:latin typeface="Proxima Nova Th" panose="02000506030000020004" pitchFamily="50" charset="0"/>
              </a:rPr>
              <a:t>Price</a:t>
            </a:r>
            <a:r>
              <a:rPr lang="cs-CZ" sz="1100" dirty="0">
                <a:solidFill>
                  <a:schemeClr val="bg1"/>
                </a:solidFill>
                <a:latin typeface="Proxima Nova Th" panose="02000506030000020004" pitchFamily="50" charset="0"/>
              </a:rPr>
              <a:t> Index )</a:t>
            </a:r>
          </a:p>
        </p:txBody>
      </p:sp>
    </p:spTree>
    <p:extLst>
      <p:ext uri="{BB962C8B-B14F-4D97-AF65-F5344CB8AC3E}">
        <p14:creationId xmlns:p14="http://schemas.microsoft.com/office/powerpoint/2010/main" val="3908381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/>
        </p:nvGraphicFramePr>
        <p:xfrm>
          <a:off x="3935760" y="2063024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3">
            <a:extLst>
              <a:ext uri="{FF2B5EF4-FFF2-40B4-BE49-F238E27FC236}">
                <a16:creationId xmlns:a16="http://schemas.microsoft.com/office/drawing/2014/main" id="{CD7171C4-F062-46D8-9BB4-082CB1F0D35F}"/>
              </a:ext>
            </a:extLst>
          </p:cNvPr>
          <p:cNvSpPr txBox="1"/>
          <p:nvPr/>
        </p:nvSpPr>
        <p:spPr>
          <a:xfrm>
            <a:off x="551384" y="2852936"/>
            <a:ext cx="3240360" cy="2592288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dirty="0">
                <a:solidFill>
                  <a:srgbClr val="46B8B0"/>
                </a:solidFill>
                <a:latin typeface="Proxima Nova Rg" panose="02000506030000020004" pitchFamily="50" charset="0"/>
              </a:rPr>
              <a:t>Nesoulad mezi růstem cen nemovitostí a příjmy domácností </a:t>
            </a: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se citelně </a:t>
            </a:r>
            <a:r>
              <a:rPr lang="cs-CZ" b="1" dirty="0">
                <a:solidFill>
                  <a:schemeClr val="bg1"/>
                </a:solidFill>
                <a:latin typeface="Proxima Nova Rg" panose="02000506030000020004" pitchFamily="50" charset="0"/>
              </a:rPr>
              <a:t>zvýšil</a:t>
            </a: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 od roku 2020.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2C9F10D-51E3-DB73-AD09-4A5C8A18FAF6}"/>
              </a:ext>
            </a:extLst>
          </p:cNvPr>
          <p:cNvSpPr txBox="1"/>
          <p:nvPr/>
        </p:nvSpPr>
        <p:spPr>
          <a:xfrm>
            <a:off x="8328248" y="6242123"/>
            <a:ext cx="3312368" cy="64807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r"/>
            <a:r>
              <a:rPr lang="cs-CZ" sz="1050" b="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Zdroj: ČBA, ČSÚ, </a:t>
            </a:r>
            <a:r>
              <a:rPr lang="cs-CZ" sz="1050" b="0" i="0" spc="0" baseline="0" dirty="0" err="1">
                <a:solidFill>
                  <a:schemeClr val="bg1"/>
                </a:solidFill>
                <a:latin typeface="Proxima Nova Th" panose="02000506030000020004" pitchFamily="50" charset="0"/>
              </a:rPr>
              <a:t>Dataiigence</a:t>
            </a:r>
            <a:endParaRPr lang="cs-CZ" sz="1050" b="0" i="0" spc="0" baseline="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AC5795D7-92CB-4E43-9DA6-54C57FD5B15E}"/>
              </a:ext>
            </a:extLst>
          </p:cNvPr>
          <p:cNvSpPr txBox="1"/>
          <p:nvPr/>
        </p:nvSpPr>
        <p:spPr>
          <a:xfrm>
            <a:off x="4151784" y="1782003"/>
            <a:ext cx="4968552" cy="28102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sz="1100" dirty="0">
                <a:solidFill>
                  <a:schemeClr val="bg1"/>
                </a:solidFill>
                <a:latin typeface="Proxima Nova Th" panose="02000506030000020004" pitchFamily="50" charset="0"/>
              </a:rPr>
              <a:t>Ceny nemovitostí vs. nominální vývoj mezd a HDP (4Q 2014 = 100)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D4EBD27A-3EDF-9723-A8F1-4EC359533722}"/>
              </a:ext>
            </a:extLst>
          </p:cNvPr>
          <p:cNvSpPr txBox="1">
            <a:spLocks/>
          </p:cNvSpPr>
          <p:nvPr/>
        </p:nvSpPr>
        <p:spPr>
          <a:xfrm>
            <a:off x="551384" y="682938"/>
            <a:ext cx="11089232" cy="86409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cs-CZ" sz="2800" dirty="0">
                <a:solidFill>
                  <a:srgbClr val="46B8B0"/>
                </a:solidFill>
              </a:rPr>
              <a:t>Nůžky mezi cenami a příjmy</a:t>
            </a:r>
          </a:p>
          <a:p>
            <a:pPr algn="r"/>
            <a:r>
              <a:rPr lang="en-US" sz="2800" dirty="0"/>
              <a:t>se citelněji rozevřely v posledních 3 letech</a:t>
            </a:r>
            <a:endParaRPr lang="cs-CZ" sz="20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37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06035D-C777-0840-B1BE-318A4E0E7B1B}"/>
              </a:ext>
            </a:extLst>
          </p:cNvPr>
          <p:cNvSpPr txBox="1"/>
          <p:nvPr/>
        </p:nvSpPr>
        <p:spPr>
          <a:xfrm>
            <a:off x="5735960" y="1612620"/>
            <a:ext cx="5688632" cy="28102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r"/>
            <a:r>
              <a:rPr lang="cs-CZ" sz="110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Poměr cen nemovitostí a příjmů domácností </a:t>
            </a:r>
            <a:r>
              <a:rPr lang="en-US" sz="110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(2021 4Q, 2015 = 100)</a:t>
            </a:r>
            <a:endParaRPr lang="cs-CZ" sz="1100" i="0" spc="0" baseline="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238228"/>
              </p:ext>
            </p:extLst>
          </p:nvPr>
        </p:nvGraphicFramePr>
        <p:xfrm>
          <a:off x="767408" y="1893641"/>
          <a:ext cx="10801200" cy="4322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FE5F3DD9-2553-EB98-D8B0-3A33193C8DE1}"/>
              </a:ext>
            </a:extLst>
          </p:cNvPr>
          <p:cNvSpPr txBox="1"/>
          <p:nvPr/>
        </p:nvSpPr>
        <p:spPr>
          <a:xfrm>
            <a:off x="8328248" y="6242123"/>
            <a:ext cx="3312368" cy="64807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r"/>
            <a:r>
              <a:rPr lang="cs-CZ" sz="1050" b="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Zdroj: IMF.org/housing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DC70623B-5E49-BAAC-4DA9-2E2714D43ECC}"/>
              </a:ext>
            </a:extLst>
          </p:cNvPr>
          <p:cNvSpPr txBox="1">
            <a:spLocks/>
          </p:cNvSpPr>
          <p:nvPr/>
        </p:nvSpPr>
        <p:spPr>
          <a:xfrm>
            <a:off x="551384" y="682938"/>
            <a:ext cx="11089232" cy="86409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cs-CZ" sz="2800" dirty="0">
                <a:solidFill>
                  <a:srgbClr val="46B8B0"/>
                </a:solidFill>
              </a:rPr>
              <a:t>Nůžky mezi cenami a příjmy</a:t>
            </a:r>
          </a:p>
          <a:p>
            <a:pPr algn="r"/>
            <a:r>
              <a:rPr lang="cs-CZ" sz="2800" dirty="0"/>
              <a:t>v mezinárodním kontextu je ČR na vrcholu</a:t>
            </a:r>
            <a:endParaRPr lang="cs-CZ" sz="20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04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C00-000004000000}"/>
              </a:ext>
            </a:extLst>
          </p:cNvPr>
          <p:cNvGraphicFramePr>
            <a:graphicFrameLocks/>
          </p:cNvGraphicFramePr>
          <p:nvPr/>
        </p:nvGraphicFramePr>
        <p:xfrm>
          <a:off x="3912528" y="1964396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ovéPole 3">
            <a:extLst>
              <a:ext uri="{FF2B5EF4-FFF2-40B4-BE49-F238E27FC236}">
                <a16:creationId xmlns:a16="http://schemas.microsoft.com/office/drawing/2014/main" id="{72F5467C-902F-C194-E9BA-5CEAD6DD5D2E}"/>
              </a:ext>
            </a:extLst>
          </p:cNvPr>
          <p:cNvSpPr txBox="1"/>
          <p:nvPr/>
        </p:nvSpPr>
        <p:spPr>
          <a:xfrm>
            <a:off x="551384" y="2648252"/>
            <a:ext cx="3024336" cy="2592288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dirty="0">
                <a:solidFill>
                  <a:srgbClr val="46B8B0"/>
                </a:solidFill>
                <a:latin typeface="Proxima Nova Rg" panose="02000506030000020004" pitchFamily="50" charset="0"/>
              </a:rPr>
              <a:t>Počet zahájených a dokončených domů a bytů </a:t>
            </a:r>
          </a:p>
          <a:p>
            <a:pPr algn="l"/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v poslední dekádě stále citelně </a:t>
            </a:r>
            <a:r>
              <a:rPr lang="cs-CZ" b="1" dirty="0">
                <a:solidFill>
                  <a:schemeClr val="bg1"/>
                </a:solidFill>
                <a:latin typeface="Proxima Nova Rg" panose="02000506030000020004" pitchFamily="50" charset="0"/>
              </a:rPr>
              <a:t>zaostával</a:t>
            </a: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 za hodnotami z let 2007–2009</a:t>
            </a:r>
            <a:endParaRPr lang="cs-CZ" b="0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AAE90565-3043-E8BF-43CD-8BA1A1A0773E}"/>
              </a:ext>
            </a:extLst>
          </p:cNvPr>
          <p:cNvSpPr txBox="1">
            <a:spLocks/>
          </p:cNvSpPr>
          <p:nvPr/>
        </p:nvSpPr>
        <p:spPr>
          <a:xfrm>
            <a:off x="551384" y="682938"/>
            <a:ext cx="11089232" cy="86409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cs-CZ" sz="2800" dirty="0">
                <a:solidFill>
                  <a:srgbClr val="46B8B0"/>
                </a:solidFill>
              </a:rPr>
              <a:t>Nabídka</a:t>
            </a:r>
            <a:r>
              <a:rPr lang="cs-CZ" sz="2800" dirty="0"/>
              <a:t> nových nemovitostí </a:t>
            </a:r>
          </a:p>
          <a:p>
            <a:pPr algn="r"/>
            <a:r>
              <a:rPr lang="cs-CZ" sz="2800" dirty="0"/>
              <a:t>je stále </a:t>
            </a:r>
            <a:r>
              <a:rPr lang="cs-CZ" sz="2800" dirty="0">
                <a:solidFill>
                  <a:srgbClr val="46B8B0"/>
                </a:solidFill>
              </a:rPr>
              <a:t>nedostatečná</a:t>
            </a:r>
            <a:endParaRPr lang="cs-CZ" sz="2000" dirty="0">
              <a:solidFill>
                <a:srgbClr val="46B8B0"/>
              </a:solidFill>
              <a:latin typeface="Proxima Nova Rg" panose="02000506030000020004" pitchFamily="50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43B2238-611E-76FE-9DC7-BA58DB2C846B}"/>
              </a:ext>
            </a:extLst>
          </p:cNvPr>
          <p:cNvSpPr txBox="1"/>
          <p:nvPr/>
        </p:nvSpPr>
        <p:spPr>
          <a:xfrm>
            <a:off x="8328248" y="6242123"/>
            <a:ext cx="3312368" cy="64807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r"/>
            <a:r>
              <a:rPr lang="cs-CZ" sz="1050" b="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Zdroj: ČSÚ, ČBA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983430EB-E4CE-895B-6821-98AE8C046927}"/>
              </a:ext>
            </a:extLst>
          </p:cNvPr>
          <p:cNvSpPr txBox="1"/>
          <p:nvPr/>
        </p:nvSpPr>
        <p:spPr>
          <a:xfrm>
            <a:off x="4007768" y="1741333"/>
            <a:ext cx="4968552" cy="28102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sz="1100" dirty="0">
                <a:solidFill>
                  <a:schemeClr val="bg1"/>
                </a:solidFill>
                <a:latin typeface="Proxima Nova Th" panose="02000506030000020004" pitchFamily="50" charset="0"/>
              </a:rPr>
              <a:t>Počet dokončených a zahájených bytů ročně (tisíce ks)</a:t>
            </a:r>
          </a:p>
        </p:txBody>
      </p:sp>
    </p:spTree>
    <p:extLst>
      <p:ext uri="{BB962C8B-B14F-4D97-AF65-F5344CB8AC3E}">
        <p14:creationId xmlns:p14="http://schemas.microsoft.com/office/powerpoint/2010/main" val="1065468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06035D-C777-0840-B1BE-318A4E0E7B1B}"/>
              </a:ext>
            </a:extLst>
          </p:cNvPr>
          <p:cNvSpPr txBox="1"/>
          <p:nvPr/>
        </p:nvSpPr>
        <p:spPr>
          <a:xfrm>
            <a:off x="3935760" y="1777514"/>
            <a:ext cx="4968552" cy="28102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sz="110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Podí</a:t>
            </a:r>
            <a:r>
              <a:rPr lang="cs-CZ" sz="1100" dirty="0">
                <a:solidFill>
                  <a:schemeClr val="bg1"/>
                </a:solidFill>
                <a:latin typeface="Proxima Nova Th" panose="02000506030000020004" pitchFamily="50" charset="0"/>
              </a:rPr>
              <a:t>l nesplácených úvěrů domácnostem (%)</a:t>
            </a:r>
            <a:endParaRPr lang="cs-CZ" sz="1100" i="0" spc="0" baseline="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graphicFrame>
        <p:nvGraphicFramePr>
          <p:cNvPr id="3" name="graf 13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/>
        </p:nvGraphicFramePr>
        <p:xfrm>
          <a:off x="3647728" y="2051643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3">
            <a:extLst>
              <a:ext uri="{FF2B5EF4-FFF2-40B4-BE49-F238E27FC236}">
                <a16:creationId xmlns:a16="http://schemas.microsoft.com/office/drawing/2014/main" id="{C2EF34DA-08EC-5002-2D71-83D339669AC9}"/>
              </a:ext>
            </a:extLst>
          </p:cNvPr>
          <p:cNvSpPr txBox="1"/>
          <p:nvPr/>
        </p:nvSpPr>
        <p:spPr>
          <a:xfrm>
            <a:off x="551384" y="2735499"/>
            <a:ext cx="2952328" cy="2592288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dirty="0">
                <a:solidFill>
                  <a:srgbClr val="46B8B0"/>
                </a:solidFill>
                <a:latin typeface="Proxima Nova Rg" panose="02000506030000020004" pitchFamily="50" charset="0"/>
              </a:rPr>
              <a:t>Podíl nesplácených úvěrů </a:t>
            </a: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u hypoték se stále pohybuje na </a:t>
            </a:r>
            <a:r>
              <a:rPr lang="cs-CZ" b="1" dirty="0">
                <a:solidFill>
                  <a:schemeClr val="bg1"/>
                </a:solidFill>
                <a:latin typeface="Proxima Nova Rg" panose="02000506030000020004" pitchFamily="50" charset="0"/>
              </a:rPr>
              <a:t>historicky nejnižších úrovních.</a:t>
            </a:r>
            <a:endParaRPr lang="cs-CZ" sz="2000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743487C-FA36-E777-FAB1-595C906BFB92}"/>
              </a:ext>
            </a:extLst>
          </p:cNvPr>
          <p:cNvSpPr txBox="1"/>
          <p:nvPr/>
        </p:nvSpPr>
        <p:spPr>
          <a:xfrm>
            <a:off x="8328248" y="6242123"/>
            <a:ext cx="3312368" cy="64807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r"/>
            <a:r>
              <a:rPr lang="cs-CZ" sz="1050" b="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Zdroj: ČBA, ČNB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133312F-C889-E415-7C53-CE8010051174}"/>
              </a:ext>
            </a:extLst>
          </p:cNvPr>
          <p:cNvSpPr txBox="1">
            <a:spLocks/>
          </p:cNvSpPr>
          <p:nvPr/>
        </p:nvSpPr>
        <p:spPr>
          <a:xfrm>
            <a:off x="551384" y="682938"/>
            <a:ext cx="11089232" cy="86409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cs-CZ" sz="2800" dirty="0">
                <a:solidFill>
                  <a:srgbClr val="46B8B0"/>
                </a:solidFill>
              </a:rPr>
              <a:t>Podíl nesplácených úvěrů</a:t>
            </a:r>
          </a:p>
          <a:p>
            <a:pPr algn="r"/>
            <a:r>
              <a:rPr lang="cs-CZ" sz="2800" dirty="0"/>
              <a:t>setrvává na nízké úrovni</a:t>
            </a:r>
            <a:endParaRPr lang="cs-CZ" sz="20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8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90E844AA-437D-4FF3-A7CF-622A8A1A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82938"/>
            <a:ext cx="11089232" cy="864096"/>
          </a:xfrm>
        </p:spPr>
        <p:txBody>
          <a:bodyPr anchor="b">
            <a:normAutofit fontScale="90000"/>
          </a:bodyPr>
          <a:lstStyle/>
          <a:p>
            <a:pPr algn="r"/>
            <a:r>
              <a:rPr lang="cs-CZ" sz="4400" dirty="0">
                <a:latin typeface="Proxima Nova Rg" panose="02000506030000020004" pitchFamily="50" charset="0"/>
              </a:rPr>
              <a:t>Ceny nemovitostí</a:t>
            </a:r>
            <a:br>
              <a:rPr lang="cs-CZ" b="0" dirty="0">
                <a:solidFill>
                  <a:srgbClr val="31807A"/>
                </a:solidFill>
                <a:latin typeface="Proxima Nova Rg" panose="02000506030000020004" pitchFamily="50" charset="0"/>
              </a:rPr>
            </a:br>
            <a:r>
              <a:rPr lang="cs-CZ" sz="2700" dirty="0">
                <a:solidFill>
                  <a:srgbClr val="94E5E0"/>
                </a:solidFill>
                <a:latin typeface="Proxima Nova Rg" panose="02000506030000020004" pitchFamily="50" charset="0"/>
              </a:rPr>
              <a:t>v roce 2022</a:t>
            </a:r>
            <a:endParaRPr lang="cs-CZ" dirty="0">
              <a:solidFill>
                <a:srgbClr val="94E5E0"/>
              </a:solidFill>
              <a:latin typeface="Proxima Nova Rg" panose="02000506030000020004" pitchFamily="50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953F5B-3C50-8902-62A1-FB9DA70030B9}"/>
              </a:ext>
            </a:extLst>
          </p:cNvPr>
          <p:cNvSpPr txBox="1"/>
          <p:nvPr/>
        </p:nvSpPr>
        <p:spPr>
          <a:xfrm>
            <a:off x="1271464" y="2132856"/>
            <a:ext cx="9217024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94E5E0"/>
                </a:solidFill>
                <a:effectLst/>
                <a:latin typeface="Proxima Nova Rg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ČBA od roku 2021 zveřejňuje detailní statistiky vývoje hypotečního trhu v rámci statistik</a:t>
            </a:r>
            <a:r>
              <a:rPr lang="cs-CZ" dirty="0">
                <a:solidFill>
                  <a:srgbClr val="94E5E0"/>
                </a:solidFill>
                <a:latin typeface="Proxima Nova Rg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rgbClr val="94E5E0"/>
                </a:solidFill>
                <a:effectLst/>
                <a:latin typeface="Proxima Nova Rg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ČBA </a:t>
            </a:r>
            <a:r>
              <a:rPr lang="cs-CZ" sz="1800" b="1" dirty="0" err="1">
                <a:solidFill>
                  <a:srgbClr val="94E5E0"/>
                </a:solidFill>
                <a:effectLst/>
                <a:latin typeface="Proxima Nova Rg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Hypomonitor</a:t>
            </a:r>
            <a:endParaRPr lang="cs-CZ" sz="1800" b="1" dirty="0">
              <a:solidFill>
                <a:srgbClr val="94E5E0"/>
              </a:solidFill>
              <a:effectLst/>
              <a:latin typeface="Proxima Nova Rg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accent2"/>
              </a:solidFill>
              <a:latin typeface="Proxima Nova Rg" panose="02000506030000020004" pitchFamily="50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Proxima Nova Rg" panose="02000506030000020004" pitchFamily="50" charset="0"/>
              </a:rPr>
              <a:t>Snaha ČBA lépe informovat bankovní industrii i širokou veřejnost o vývoji cen nemovitostí, a to </a:t>
            </a:r>
          </a:p>
          <a:p>
            <a:r>
              <a:rPr lang="cs-CZ" sz="1600" dirty="0">
                <a:solidFill>
                  <a:schemeClr val="bg1"/>
                </a:solidFill>
                <a:latin typeface="Proxima Nova Rg" panose="02000506030000020004" pitchFamily="50" charset="0"/>
              </a:rPr>
              <a:t>z reálných transakčních dat katastrálního úřadu.</a:t>
            </a:r>
          </a:p>
          <a:p>
            <a:endParaRPr lang="cs-CZ" sz="110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ctr"/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→</a:t>
            </a:r>
            <a:endParaRPr lang="cs-CZ" dirty="0">
              <a:solidFill>
                <a:schemeClr val="accent2"/>
              </a:solidFill>
              <a:latin typeface="Proxima Nova Rg" panose="02000506030000020004" pitchFamily="50" charset="0"/>
              <a:cs typeface="Times New Roman" panose="02020603050405020304" pitchFamily="18" charset="0"/>
            </a:endParaRPr>
          </a:p>
          <a:p>
            <a:endParaRPr lang="cs-CZ" sz="1050" dirty="0">
              <a:solidFill>
                <a:schemeClr val="accent2"/>
              </a:solidFill>
              <a:latin typeface="Proxima Nova Rg" panose="02000506030000020004" pitchFamily="50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94E5E0"/>
                </a:solidFill>
                <a:latin typeface="Proxima Nova Rg" panose="02000506030000020004" pitchFamily="50" charset="0"/>
                <a:cs typeface="Times New Roman" panose="02020603050405020304" pitchFamily="18" charset="0"/>
              </a:rPr>
              <a:t>Rozšíření spolupráce s </a:t>
            </a:r>
            <a:r>
              <a:rPr lang="cs-CZ" b="1" dirty="0" err="1">
                <a:solidFill>
                  <a:srgbClr val="94E5E0"/>
                </a:solidFill>
                <a:latin typeface="Proxima Nova Rg" panose="02000506030000020004" pitchFamily="50" charset="0"/>
                <a:cs typeface="Times New Roman" panose="02020603050405020304" pitchFamily="18" charset="0"/>
              </a:rPr>
              <a:t>Dataligence</a:t>
            </a:r>
            <a:r>
              <a:rPr lang="cs-CZ" b="1" dirty="0">
                <a:solidFill>
                  <a:srgbClr val="94E5E0"/>
                </a:solidFill>
                <a:latin typeface="Proxima Nova Rg" panose="02000506030000020004" pitchFamily="50" charset="0"/>
                <a:cs typeface="Times New Roman" panose="02020603050405020304" pitchFamily="18" charset="0"/>
              </a:rPr>
              <a:t> (Cenovamapa.org) </a:t>
            </a:r>
            <a:r>
              <a:rPr lang="cs-CZ" dirty="0">
                <a:solidFill>
                  <a:srgbClr val="94E5E0"/>
                </a:solidFill>
                <a:latin typeface="Proxima Nova Rg" panose="02000506030000020004" pitchFamily="50" charset="0"/>
                <a:cs typeface="Times New Roman" panose="02020603050405020304" pitchFamily="18" charset="0"/>
              </a:rPr>
              <a:t>s potřebnými daty a analýzami, které umožňují poskytovat základních údaje o vývoji cen nemovitostí veřejně na webu ČBA - od r. 2023 v měsíční frekvenci.</a:t>
            </a:r>
          </a:p>
          <a:p>
            <a:endParaRPr lang="cs-CZ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Proxima Nova Rg" panose="02000506030000020004" pitchFamily="50" charset="0"/>
              </a:rPr>
              <a:t>Dnešní tisková konference o vývoji tuzemského trhu nemovitostí v roce 2022.</a:t>
            </a:r>
          </a:p>
        </p:txBody>
      </p:sp>
    </p:spTree>
    <p:extLst>
      <p:ext uri="{BB962C8B-B14F-4D97-AF65-F5344CB8AC3E}">
        <p14:creationId xmlns:p14="http://schemas.microsoft.com/office/powerpoint/2010/main" val="683336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90E844AA-437D-4FF3-A7CF-622A8A1A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92696"/>
            <a:ext cx="11089232" cy="864096"/>
          </a:xfrm>
        </p:spPr>
        <p:txBody>
          <a:bodyPr anchor="b">
            <a:normAutofit fontScale="90000"/>
          </a:bodyPr>
          <a:lstStyle/>
          <a:p>
            <a:pPr algn="r"/>
            <a:r>
              <a:rPr lang="cs-CZ" sz="4400" dirty="0">
                <a:latin typeface="Proxima Nova Rg" panose="02000506030000020004" pitchFamily="50" charset="0"/>
              </a:rPr>
              <a:t>Dosažitelnost hypotéky</a:t>
            </a:r>
            <a:br>
              <a:rPr lang="cs-CZ" b="0" dirty="0">
                <a:solidFill>
                  <a:srgbClr val="31807A"/>
                </a:solidFill>
                <a:latin typeface="Proxima Nova Rg" panose="02000506030000020004" pitchFamily="50" charset="0"/>
              </a:rPr>
            </a:br>
            <a:r>
              <a:rPr lang="cs-CZ" sz="2700" dirty="0">
                <a:solidFill>
                  <a:srgbClr val="A48F6B"/>
                </a:solidFill>
                <a:latin typeface="Proxima Nova Rg" panose="02000506030000020004" pitchFamily="50" charset="0"/>
              </a:rPr>
              <a:t>byt v novostavbě (3</a:t>
            </a:r>
            <a:r>
              <a:rPr lang="en-GB" sz="2700" dirty="0">
                <a:solidFill>
                  <a:srgbClr val="A48F6B"/>
                </a:solidFill>
                <a:latin typeface="Proxima Nova Rg" panose="02000506030000020004" pitchFamily="50" charset="0"/>
              </a:rPr>
              <a:t>+</a:t>
            </a:r>
            <a:r>
              <a:rPr lang="cs-CZ" sz="2700" dirty="0" err="1">
                <a:solidFill>
                  <a:srgbClr val="A48F6B"/>
                </a:solidFill>
                <a:latin typeface="Proxima Nova Rg" panose="02000506030000020004" pitchFamily="50" charset="0"/>
              </a:rPr>
              <a:t>kk</a:t>
            </a:r>
            <a:r>
              <a:rPr lang="cs-CZ" sz="2700" dirty="0">
                <a:solidFill>
                  <a:srgbClr val="A48F6B"/>
                </a:solidFill>
                <a:latin typeface="Proxima Nova Rg" panose="02000506030000020004" pitchFamily="50" charset="0"/>
              </a:rPr>
              <a:t>)</a:t>
            </a:r>
            <a:endParaRPr lang="cs-CZ" dirty="0">
              <a:solidFill>
                <a:srgbClr val="A48F6B"/>
              </a:solidFill>
              <a:latin typeface="Proxima Nova Rg" panose="02000506030000020004" pitchFamily="50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DDFAC01-AA95-6FE1-82FB-FC25E8BDCF93}"/>
              </a:ext>
            </a:extLst>
          </p:cNvPr>
          <p:cNvSpPr txBox="1"/>
          <p:nvPr/>
        </p:nvSpPr>
        <p:spPr>
          <a:xfrm>
            <a:off x="767408" y="2060848"/>
            <a:ext cx="3096344" cy="380551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Nejdražší:</a:t>
            </a:r>
          </a:p>
          <a:p>
            <a:pPr algn="l"/>
            <a:endParaRPr lang="cs-CZ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Průměrná cena 3+kk</a:t>
            </a:r>
            <a:endParaRPr lang="cs-CZ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Vlastní zdroje</a:t>
            </a: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Výše hypotéky	</a:t>
            </a: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Úroková sazba	</a:t>
            </a: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Měsíční splátka	</a:t>
            </a:r>
            <a:b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</a:br>
            <a:b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</a:br>
            <a:r>
              <a:rPr lang="cs-CZ" b="1" i="0" spc="0" baseline="0" dirty="0">
                <a:solidFill>
                  <a:srgbClr val="A48F6B"/>
                </a:solidFill>
                <a:latin typeface="Proxima Nova Rg" panose="02000506030000020004" pitchFamily="50" charset="0"/>
              </a:rPr>
              <a:t>Minimální měsíční čistý </a:t>
            </a:r>
            <a:br>
              <a:rPr lang="cs-CZ" b="1" i="0" spc="0" baseline="0" dirty="0">
                <a:solidFill>
                  <a:srgbClr val="A48F6B"/>
                </a:solidFill>
                <a:latin typeface="Proxima Nova Rg" panose="02000506030000020004" pitchFamily="50" charset="0"/>
              </a:rPr>
            </a:br>
            <a:r>
              <a:rPr lang="cs-CZ" b="1" i="0" spc="0" baseline="0" dirty="0">
                <a:solidFill>
                  <a:srgbClr val="A48F6B"/>
                </a:solidFill>
                <a:latin typeface="Proxima Nova Rg" panose="02000506030000020004" pitchFamily="50" charset="0"/>
              </a:rPr>
              <a:t>p</a:t>
            </a:r>
            <a:r>
              <a:rPr lang="cs-CZ" b="1" dirty="0">
                <a:solidFill>
                  <a:srgbClr val="A48F6B"/>
                </a:solidFill>
                <a:latin typeface="Proxima Nova Rg" panose="02000506030000020004" pitchFamily="50" charset="0"/>
              </a:rPr>
              <a:t>říjem domácnosti</a:t>
            </a:r>
            <a:endParaRPr lang="cs-CZ" b="1" i="0" spc="0" baseline="0" dirty="0">
              <a:solidFill>
                <a:srgbClr val="A48F6B"/>
              </a:solidFill>
              <a:latin typeface="Proxima Nova Rg" panose="02000506030000020004" pitchFamily="50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35FED4F-8BF6-DB94-1CF9-6ADE6465119A}"/>
              </a:ext>
            </a:extLst>
          </p:cNvPr>
          <p:cNvSpPr txBox="1"/>
          <p:nvPr/>
        </p:nvSpPr>
        <p:spPr>
          <a:xfrm>
            <a:off x="9774180" y="6453336"/>
            <a:ext cx="1866436" cy="64807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r"/>
            <a:r>
              <a:rPr lang="cs-CZ" sz="1050" b="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Zdroj: Dataligence, Flat Zone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3EEAB75-5B7F-F456-B63E-1E6D28534E4E}"/>
              </a:ext>
            </a:extLst>
          </p:cNvPr>
          <p:cNvSpPr txBox="1"/>
          <p:nvPr/>
        </p:nvSpPr>
        <p:spPr>
          <a:xfrm>
            <a:off x="6528050" y="2071758"/>
            <a:ext cx="4896542" cy="380551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Nejlevnější:</a:t>
            </a:r>
            <a:endParaRPr lang="cs-CZ" b="1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/>
            <a:endParaRPr lang="cs-CZ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Průměrná cena 3+kk</a:t>
            </a:r>
            <a:endParaRPr lang="cs-CZ" b="1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Vlastní zdroje</a:t>
            </a: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Výše hypotéky</a:t>
            </a: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Úroková sazba</a:t>
            </a: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Měsíční splátka	</a:t>
            </a:r>
            <a:b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</a:br>
            <a:b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</a:br>
            <a:r>
              <a:rPr lang="cs-CZ" b="1" i="0" spc="0" baseline="0" dirty="0">
                <a:solidFill>
                  <a:srgbClr val="A48F6B"/>
                </a:solidFill>
                <a:latin typeface="Proxima Nova Rg" panose="02000506030000020004" pitchFamily="50" charset="0"/>
              </a:rPr>
              <a:t>Minimální měsíční čistý </a:t>
            </a:r>
            <a:br>
              <a:rPr lang="cs-CZ" b="1" i="0" spc="0" baseline="0" dirty="0">
                <a:solidFill>
                  <a:srgbClr val="A48F6B"/>
                </a:solidFill>
                <a:latin typeface="Proxima Nova Rg" panose="02000506030000020004" pitchFamily="50" charset="0"/>
              </a:rPr>
            </a:br>
            <a:r>
              <a:rPr lang="cs-CZ" b="1" i="0" spc="0" baseline="0" dirty="0">
                <a:solidFill>
                  <a:srgbClr val="A48F6B"/>
                </a:solidFill>
                <a:latin typeface="Proxima Nova Rg" panose="02000506030000020004" pitchFamily="50" charset="0"/>
              </a:rPr>
              <a:t>p</a:t>
            </a:r>
            <a:r>
              <a:rPr lang="cs-CZ" b="1" dirty="0">
                <a:solidFill>
                  <a:srgbClr val="A48F6B"/>
                </a:solidFill>
                <a:latin typeface="Proxima Nova Rg" panose="02000506030000020004" pitchFamily="50" charset="0"/>
              </a:rPr>
              <a:t>říjem domácnosti</a:t>
            </a:r>
            <a:endParaRPr lang="cs-CZ" b="1" i="0" spc="0" baseline="0" dirty="0">
              <a:solidFill>
                <a:srgbClr val="A48F6B"/>
              </a:solidFill>
              <a:latin typeface="Proxima Nova Rg" panose="02000506030000020004" pitchFamily="50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A7EB882-E7FA-6439-3DDA-6D79623A5E79}"/>
              </a:ext>
            </a:extLst>
          </p:cNvPr>
          <p:cNvSpPr txBox="1"/>
          <p:nvPr/>
        </p:nvSpPr>
        <p:spPr>
          <a:xfrm>
            <a:off x="3611725" y="2060848"/>
            <a:ext cx="3168352" cy="380551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b="1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Praha</a:t>
            </a:r>
          </a:p>
          <a:p>
            <a:pPr algn="l"/>
            <a:endParaRPr lang="cs-CZ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>
              <a:lnSpc>
                <a:spcPct val="125000"/>
              </a:lnSpc>
            </a:pPr>
            <a:r>
              <a:rPr lang="cs-CZ" b="1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13 000 000 Kč</a:t>
            </a:r>
          </a:p>
          <a:p>
            <a:pPr algn="l">
              <a:lnSpc>
                <a:spcPct val="125000"/>
              </a:lnSpc>
            </a:pP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3 000 000 Kč</a:t>
            </a:r>
          </a:p>
          <a:p>
            <a:pPr algn="l">
              <a:lnSpc>
                <a:spcPct val="125000"/>
              </a:lnSpc>
            </a:pPr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10 000 000 Kč</a:t>
            </a:r>
          </a:p>
          <a:p>
            <a:pPr algn="l">
              <a:lnSpc>
                <a:spcPct val="125000"/>
              </a:lnSpc>
            </a:pP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5,93 %</a:t>
            </a:r>
          </a:p>
          <a:p>
            <a:pPr algn="l">
              <a:lnSpc>
                <a:spcPct val="125000"/>
              </a:lnSpc>
            </a:pPr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59 500 Kč</a:t>
            </a:r>
            <a:b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</a:br>
            <a:b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</a:br>
            <a:endParaRPr lang="cs-CZ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>
              <a:lnSpc>
                <a:spcPct val="125000"/>
              </a:lnSpc>
            </a:pPr>
            <a:r>
              <a:rPr lang="cs-CZ" b="1" dirty="0">
                <a:solidFill>
                  <a:srgbClr val="A48F6B"/>
                </a:solidFill>
                <a:latin typeface="Proxima Nova Rg" panose="02000506030000020004" pitchFamily="50" charset="0"/>
              </a:rPr>
              <a:t>135 000 Kč</a:t>
            </a:r>
            <a:endParaRPr lang="cs-CZ" b="1" i="0" spc="0" baseline="0" dirty="0">
              <a:solidFill>
                <a:srgbClr val="A48F6B"/>
              </a:solidFill>
              <a:latin typeface="Proxima Nova Rg" panose="02000506030000020004" pitchFamily="50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51D9846-5557-0797-9D38-DA52962979D7}"/>
              </a:ext>
            </a:extLst>
          </p:cNvPr>
          <p:cNvSpPr txBox="1"/>
          <p:nvPr/>
        </p:nvSpPr>
        <p:spPr>
          <a:xfrm>
            <a:off x="9408368" y="2060848"/>
            <a:ext cx="2016224" cy="380551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b="1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Karlovy Vary</a:t>
            </a:r>
          </a:p>
          <a:p>
            <a:pPr algn="l"/>
            <a:endParaRPr lang="cs-CZ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>
              <a:lnSpc>
                <a:spcPct val="125000"/>
              </a:lnSpc>
            </a:pPr>
            <a:r>
              <a:rPr lang="cs-CZ" b="1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5 000 000 Kč</a:t>
            </a:r>
          </a:p>
          <a:p>
            <a:pPr algn="l">
              <a:lnSpc>
                <a:spcPct val="125000"/>
              </a:lnSpc>
            </a:pP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1 000 000 Kč</a:t>
            </a:r>
          </a:p>
          <a:p>
            <a:pPr algn="l">
              <a:lnSpc>
                <a:spcPct val="125000"/>
              </a:lnSpc>
            </a:pPr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4 000 000 Kč</a:t>
            </a:r>
          </a:p>
          <a:p>
            <a:pPr algn="l">
              <a:lnSpc>
                <a:spcPct val="125000"/>
              </a:lnSpc>
            </a:pP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5,93 %</a:t>
            </a:r>
          </a:p>
          <a:p>
            <a:pPr algn="l">
              <a:lnSpc>
                <a:spcPct val="125000"/>
              </a:lnSpc>
            </a:pPr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23 800 Kč</a:t>
            </a:r>
            <a:b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</a:br>
            <a:b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</a:br>
            <a:endParaRPr lang="cs-CZ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>
              <a:lnSpc>
                <a:spcPct val="125000"/>
              </a:lnSpc>
            </a:pPr>
            <a:r>
              <a:rPr lang="cs-CZ" b="1" dirty="0">
                <a:solidFill>
                  <a:srgbClr val="A48F6B"/>
                </a:solidFill>
                <a:latin typeface="Proxima Nova Rg" panose="02000506030000020004" pitchFamily="50" charset="0"/>
              </a:rPr>
              <a:t>53 000 Kč</a:t>
            </a:r>
            <a:endParaRPr lang="cs-CZ" b="1" i="0" spc="0" baseline="0" dirty="0">
              <a:solidFill>
                <a:srgbClr val="A48F6B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33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90E844AA-437D-4FF3-A7CF-622A8A1A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92696"/>
            <a:ext cx="11089232" cy="864096"/>
          </a:xfrm>
        </p:spPr>
        <p:txBody>
          <a:bodyPr anchor="b">
            <a:normAutofit fontScale="90000"/>
          </a:bodyPr>
          <a:lstStyle/>
          <a:p>
            <a:pPr algn="r"/>
            <a:r>
              <a:rPr lang="cs-CZ" sz="4400" dirty="0">
                <a:latin typeface="Proxima Nova Rg" panose="02000506030000020004" pitchFamily="50" charset="0"/>
              </a:rPr>
              <a:t>Dosažitelnost hypotéky</a:t>
            </a:r>
            <a:br>
              <a:rPr lang="cs-CZ" b="0" dirty="0">
                <a:solidFill>
                  <a:srgbClr val="31807A"/>
                </a:solidFill>
                <a:latin typeface="Proxima Nova Rg" panose="02000506030000020004" pitchFamily="50" charset="0"/>
              </a:rPr>
            </a:br>
            <a:r>
              <a:rPr lang="cs-CZ" sz="2700" dirty="0">
                <a:solidFill>
                  <a:srgbClr val="46B8B0"/>
                </a:solidFill>
                <a:latin typeface="Proxima Nova Rg" panose="02000506030000020004" pitchFamily="50" charset="0"/>
              </a:rPr>
              <a:t>byt ve starším panelovém domě (70m</a:t>
            </a:r>
            <a:r>
              <a:rPr lang="cs-CZ" sz="2700" baseline="30000" dirty="0">
                <a:solidFill>
                  <a:srgbClr val="46B8B0"/>
                </a:solidFill>
                <a:latin typeface="Proxima Nova Rg" panose="02000506030000020004" pitchFamily="50" charset="0"/>
              </a:rPr>
              <a:t>2</a:t>
            </a:r>
            <a:r>
              <a:rPr lang="cs-CZ" sz="2700" dirty="0">
                <a:solidFill>
                  <a:srgbClr val="46B8B0"/>
                </a:solidFill>
                <a:latin typeface="Proxima Nova Rg" panose="02000506030000020004" pitchFamily="50" charset="0"/>
              </a:rPr>
              <a:t>)</a:t>
            </a:r>
            <a:endParaRPr lang="cs-CZ" dirty="0">
              <a:solidFill>
                <a:srgbClr val="46B8B0"/>
              </a:solidFill>
              <a:latin typeface="Proxima Nova Rg" panose="02000506030000020004" pitchFamily="50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DDFAC01-AA95-6FE1-82FB-FC25E8BDCF93}"/>
              </a:ext>
            </a:extLst>
          </p:cNvPr>
          <p:cNvSpPr txBox="1"/>
          <p:nvPr/>
        </p:nvSpPr>
        <p:spPr>
          <a:xfrm>
            <a:off x="767408" y="2060848"/>
            <a:ext cx="3024336" cy="380551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Druhé nejdražší:</a:t>
            </a:r>
            <a:endParaRPr lang="cs-CZ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/>
            <a:endParaRPr lang="cs-CZ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Průměrná cena 3kk</a:t>
            </a:r>
            <a:endParaRPr lang="cs-CZ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Vlastní zdroje</a:t>
            </a: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Výše hypotéky</a:t>
            </a:r>
            <a:endParaRPr lang="cs-CZ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Úroková sazba</a:t>
            </a: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Měsíční splátka	</a:t>
            </a:r>
            <a:b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</a:br>
            <a:b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</a:br>
            <a:r>
              <a:rPr lang="cs-CZ" b="1" i="0" spc="0" baseline="0" dirty="0">
                <a:solidFill>
                  <a:srgbClr val="94E5E0"/>
                </a:solidFill>
                <a:latin typeface="Proxima Nova Rg" panose="02000506030000020004" pitchFamily="50" charset="0"/>
              </a:rPr>
              <a:t>Minimální měsíční čistý </a:t>
            </a:r>
            <a:br>
              <a:rPr lang="cs-CZ" b="1" i="0" spc="0" baseline="0" dirty="0">
                <a:solidFill>
                  <a:srgbClr val="94E5E0"/>
                </a:solidFill>
                <a:latin typeface="Proxima Nova Rg" panose="02000506030000020004" pitchFamily="50" charset="0"/>
              </a:rPr>
            </a:br>
            <a:r>
              <a:rPr lang="cs-CZ" b="1" i="0" spc="0" baseline="0" dirty="0">
                <a:solidFill>
                  <a:srgbClr val="94E5E0"/>
                </a:solidFill>
                <a:latin typeface="Proxima Nova Rg" panose="02000506030000020004" pitchFamily="50" charset="0"/>
              </a:rPr>
              <a:t>p</a:t>
            </a:r>
            <a:r>
              <a:rPr lang="cs-CZ" b="1" dirty="0">
                <a:solidFill>
                  <a:srgbClr val="94E5E0"/>
                </a:solidFill>
                <a:latin typeface="Proxima Nova Rg" panose="02000506030000020004" pitchFamily="50" charset="0"/>
              </a:rPr>
              <a:t>říjem domácnosti</a:t>
            </a:r>
            <a:endParaRPr lang="cs-CZ" b="1" i="0" spc="0" baseline="0" dirty="0">
              <a:solidFill>
                <a:srgbClr val="94E5E0"/>
              </a:solidFill>
              <a:latin typeface="Proxima Nova Rg" panose="02000506030000020004" pitchFamily="50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35FED4F-8BF6-DB94-1CF9-6ADE6465119A}"/>
              </a:ext>
            </a:extLst>
          </p:cNvPr>
          <p:cNvSpPr txBox="1"/>
          <p:nvPr/>
        </p:nvSpPr>
        <p:spPr>
          <a:xfrm>
            <a:off x="9774180" y="6453336"/>
            <a:ext cx="1866436" cy="64807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r"/>
            <a:r>
              <a:rPr lang="cs-CZ" sz="1050" b="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Zdroj: Dataligence, Flat Zone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3EEAB75-5B7F-F456-B63E-1E6D28534E4E}"/>
              </a:ext>
            </a:extLst>
          </p:cNvPr>
          <p:cNvSpPr txBox="1"/>
          <p:nvPr/>
        </p:nvSpPr>
        <p:spPr>
          <a:xfrm>
            <a:off x="6528050" y="2071758"/>
            <a:ext cx="2952326" cy="380551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Nejlevnější:</a:t>
            </a:r>
            <a:endParaRPr lang="cs-CZ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/>
            <a:endParaRPr lang="cs-CZ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Průměrná cena 3+kk</a:t>
            </a:r>
            <a:endParaRPr lang="cs-CZ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Vlastní zdroje</a:t>
            </a: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Výše hypotéky</a:t>
            </a:r>
            <a:endParaRPr lang="cs-CZ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Úroková sazba</a:t>
            </a:r>
          </a:p>
          <a:p>
            <a:pPr marL="285750" indent="-28575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Měsíční splátka	</a:t>
            </a:r>
            <a:b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</a:br>
            <a:b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</a:br>
            <a:r>
              <a:rPr lang="cs-CZ" b="1" i="0" spc="0" baseline="0" dirty="0">
                <a:solidFill>
                  <a:srgbClr val="94E5E0"/>
                </a:solidFill>
                <a:latin typeface="Proxima Nova Rg" panose="02000506030000020004" pitchFamily="50" charset="0"/>
              </a:rPr>
              <a:t>Minimální měsíční čistý </a:t>
            </a:r>
            <a:br>
              <a:rPr lang="cs-CZ" b="1" i="0" spc="0" baseline="0" dirty="0">
                <a:solidFill>
                  <a:srgbClr val="94E5E0"/>
                </a:solidFill>
                <a:latin typeface="Proxima Nova Rg" panose="02000506030000020004" pitchFamily="50" charset="0"/>
              </a:rPr>
            </a:br>
            <a:r>
              <a:rPr lang="cs-CZ" b="1" i="0" spc="0" baseline="0" dirty="0">
                <a:solidFill>
                  <a:srgbClr val="94E5E0"/>
                </a:solidFill>
                <a:latin typeface="Proxima Nova Rg" panose="02000506030000020004" pitchFamily="50" charset="0"/>
              </a:rPr>
              <a:t>p</a:t>
            </a:r>
            <a:r>
              <a:rPr lang="cs-CZ" b="1" dirty="0">
                <a:solidFill>
                  <a:srgbClr val="94E5E0"/>
                </a:solidFill>
                <a:latin typeface="Proxima Nova Rg" panose="02000506030000020004" pitchFamily="50" charset="0"/>
              </a:rPr>
              <a:t>říjem domácnosti</a:t>
            </a:r>
            <a:endParaRPr lang="cs-CZ" b="1" i="0" spc="0" baseline="0" dirty="0">
              <a:solidFill>
                <a:srgbClr val="94E5E0"/>
              </a:solidFill>
              <a:latin typeface="Proxima Nova Rg" panose="02000506030000020004" pitchFamily="50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F0EBA43-265D-1677-014E-CF362C9E95A3}"/>
              </a:ext>
            </a:extLst>
          </p:cNvPr>
          <p:cNvSpPr txBox="1"/>
          <p:nvPr/>
        </p:nvSpPr>
        <p:spPr>
          <a:xfrm>
            <a:off x="3611725" y="2060521"/>
            <a:ext cx="2448272" cy="380551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b="1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Brno</a:t>
            </a:r>
          </a:p>
          <a:p>
            <a:pPr algn="l"/>
            <a:endParaRPr lang="cs-CZ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>
              <a:lnSpc>
                <a:spcPct val="125000"/>
              </a:lnSpc>
            </a:pPr>
            <a:r>
              <a:rPr lang="cs-CZ" b="1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6 300 000 Kč</a:t>
            </a:r>
          </a:p>
          <a:p>
            <a:pPr algn="l">
              <a:lnSpc>
                <a:spcPct val="125000"/>
              </a:lnSpc>
            </a:pP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1 260 000 Kč</a:t>
            </a:r>
          </a:p>
          <a:p>
            <a:pPr algn="l">
              <a:lnSpc>
                <a:spcPct val="125000"/>
              </a:lnSpc>
            </a:pPr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5 040 000 Kč</a:t>
            </a:r>
          </a:p>
          <a:p>
            <a:pPr algn="l">
              <a:lnSpc>
                <a:spcPct val="125000"/>
              </a:lnSpc>
            </a:pP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5,93 %</a:t>
            </a:r>
          </a:p>
          <a:p>
            <a:pPr algn="l">
              <a:lnSpc>
                <a:spcPct val="125000"/>
              </a:lnSpc>
            </a:pPr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29 990 Kč</a:t>
            </a:r>
            <a:b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</a:br>
            <a:b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</a:br>
            <a:br>
              <a:rPr lang="cs-CZ" b="1" i="0" spc="0" baseline="0" dirty="0">
                <a:solidFill>
                  <a:srgbClr val="94E5E0"/>
                </a:solidFill>
                <a:latin typeface="Proxima Nova Rg" panose="02000506030000020004" pitchFamily="50" charset="0"/>
              </a:rPr>
            </a:br>
            <a:r>
              <a:rPr lang="cs-CZ" b="1" dirty="0">
                <a:solidFill>
                  <a:srgbClr val="94E5E0"/>
                </a:solidFill>
                <a:latin typeface="Proxima Nova Rg" panose="02000506030000020004" pitchFamily="50" charset="0"/>
              </a:rPr>
              <a:t>67 000 Kč</a:t>
            </a:r>
            <a:endParaRPr lang="cs-CZ" b="1" i="0" spc="0" baseline="0" dirty="0">
              <a:solidFill>
                <a:srgbClr val="94E5E0"/>
              </a:solidFill>
              <a:latin typeface="Proxima Nova Rg" panose="02000506030000020004" pitchFamily="50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D785FA4-2ADF-F0FB-AB01-4035B954BF5C}"/>
              </a:ext>
            </a:extLst>
          </p:cNvPr>
          <p:cNvSpPr txBox="1"/>
          <p:nvPr/>
        </p:nvSpPr>
        <p:spPr>
          <a:xfrm>
            <a:off x="9408368" y="2058114"/>
            <a:ext cx="2016224" cy="380551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b="1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Ústí nad Labem</a:t>
            </a:r>
          </a:p>
          <a:p>
            <a:pPr algn="l"/>
            <a:endParaRPr lang="cs-CZ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>
              <a:lnSpc>
                <a:spcPct val="125000"/>
              </a:lnSpc>
            </a:pPr>
            <a:r>
              <a:rPr lang="cs-CZ" b="1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2 290 000 Kč</a:t>
            </a:r>
          </a:p>
          <a:p>
            <a:pPr algn="l">
              <a:lnSpc>
                <a:spcPct val="125000"/>
              </a:lnSpc>
            </a:pP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460 000 Kč</a:t>
            </a:r>
          </a:p>
          <a:p>
            <a:pPr algn="l">
              <a:lnSpc>
                <a:spcPct val="125000"/>
              </a:lnSpc>
            </a:pPr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1 830 000 Kč</a:t>
            </a:r>
          </a:p>
          <a:p>
            <a:pPr algn="l">
              <a:lnSpc>
                <a:spcPct val="125000"/>
              </a:lnSpc>
            </a:pP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5,93 %</a:t>
            </a:r>
          </a:p>
          <a:p>
            <a:pPr algn="l">
              <a:lnSpc>
                <a:spcPct val="125000"/>
              </a:lnSpc>
            </a:pPr>
            <a: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10 890 Kč</a:t>
            </a:r>
            <a:b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</a:br>
            <a:br>
              <a:rPr lang="cs-CZ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</a:br>
            <a:br>
              <a:rPr lang="cs-CZ" b="1" i="0" spc="0" baseline="0" dirty="0">
                <a:solidFill>
                  <a:srgbClr val="94E5E0"/>
                </a:solidFill>
                <a:latin typeface="Proxima Nova Rg" panose="02000506030000020004" pitchFamily="50" charset="0"/>
              </a:rPr>
            </a:br>
            <a:r>
              <a:rPr lang="cs-CZ" b="1" dirty="0">
                <a:solidFill>
                  <a:srgbClr val="94E5E0"/>
                </a:solidFill>
                <a:latin typeface="Proxima Nova Rg" panose="02000506030000020004" pitchFamily="50" charset="0"/>
              </a:rPr>
              <a:t>25 000 Kč</a:t>
            </a:r>
            <a:endParaRPr lang="cs-CZ" b="1" i="0" spc="0" baseline="0" dirty="0">
              <a:solidFill>
                <a:srgbClr val="94E5E0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14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sp>
        <p:nvSpPr>
          <p:cNvPr id="7" name="TextovéPole 3">
            <a:extLst>
              <a:ext uri="{FF2B5EF4-FFF2-40B4-BE49-F238E27FC236}">
                <a16:creationId xmlns:a16="http://schemas.microsoft.com/office/drawing/2014/main" id="{C2EF34DA-08EC-5002-2D71-83D339669AC9}"/>
              </a:ext>
            </a:extLst>
          </p:cNvPr>
          <p:cNvSpPr txBox="1"/>
          <p:nvPr/>
        </p:nvSpPr>
        <p:spPr>
          <a:xfrm>
            <a:off x="695400" y="2600343"/>
            <a:ext cx="3816424" cy="208823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dirty="0">
                <a:solidFill>
                  <a:srgbClr val="46B8B0"/>
                </a:solidFill>
                <a:latin typeface="Proxima Nova Rg" panose="02000506030000020004" pitchFamily="50" charset="0"/>
              </a:rPr>
              <a:t>Do budoucna můžeme očekávat rozdílný vývoj ve velkých městech, menších městech a na venkově. Budou lokality, kde budou ceny </a:t>
            </a:r>
          </a:p>
          <a:p>
            <a:pPr algn="l"/>
            <a:r>
              <a:rPr lang="cs-CZ" dirty="0">
                <a:solidFill>
                  <a:srgbClr val="46B8B0"/>
                </a:solidFill>
                <a:latin typeface="Proxima Nova Rg" panose="02000506030000020004" pitchFamily="50" charset="0"/>
              </a:rPr>
              <a:t>i v tomto roce klesat a budou určitě </a:t>
            </a:r>
          </a:p>
          <a:p>
            <a:pPr algn="l"/>
            <a:r>
              <a:rPr lang="cs-CZ" dirty="0">
                <a:solidFill>
                  <a:srgbClr val="46B8B0"/>
                </a:solidFill>
                <a:latin typeface="Proxima Nova Rg" panose="02000506030000020004" pitchFamily="50" charset="0"/>
              </a:rPr>
              <a:t>i lokality, kde budou ceny stagnovat na současných hodnotách.</a:t>
            </a:r>
            <a:endParaRPr lang="cs-CZ" sz="2000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133312F-C889-E415-7C53-CE8010051174}"/>
              </a:ext>
            </a:extLst>
          </p:cNvPr>
          <p:cNvSpPr txBox="1">
            <a:spLocks/>
          </p:cNvSpPr>
          <p:nvPr/>
        </p:nvSpPr>
        <p:spPr>
          <a:xfrm>
            <a:off x="551384" y="682938"/>
            <a:ext cx="11089232" cy="86409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cs-CZ" sz="4100" dirty="0">
                <a:solidFill>
                  <a:srgbClr val="46B8B0"/>
                </a:solidFill>
              </a:rPr>
              <a:t>Výhled do budoucna</a:t>
            </a:r>
          </a:p>
          <a:p>
            <a:pPr algn="r"/>
            <a:r>
              <a:rPr lang="cs-CZ" sz="2800" dirty="0"/>
              <a:t>naznačuje různorodost napříč lokalitami</a:t>
            </a:r>
            <a:endParaRPr lang="cs-CZ" sz="2000" dirty="0">
              <a:latin typeface="Proxima Nova Rg" panose="020005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06DA5-3C5E-E3BA-9E94-DA1B3CFD0629}"/>
              </a:ext>
            </a:extLst>
          </p:cNvPr>
          <p:cNvSpPr txBox="1"/>
          <p:nvPr/>
        </p:nvSpPr>
        <p:spPr>
          <a:xfrm>
            <a:off x="4966520" y="2600343"/>
            <a:ext cx="31194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V oblasti starších nemovitostí existuje prostor pro pokles cen</a:t>
            </a:r>
            <a:r>
              <a:rPr lang="cs-CZ" sz="1800" dirty="0">
                <a:solidFill>
                  <a:schemeClr val="bg1"/>
                </a:solidFill>
                <a:latin typeface="Proxima Nova Rg" panose="02000506030000020004" pitchFamily="50" charset="0"/>
              </a:rPr>
              <a:t>. Bude však záležet na dalším ekonomickém vývoji resp. vývoji nesplácených hypoték.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20CAEA-0CEB-F0CE-DA93-63449C66E3F2}"/>
              </a:ext>
            </a:extLst>
          </p:cNvPr>
          <p:cNvSpPr txBox="1"/>
          <p:nvPr/>
        </p:nvSpPr>
        <p:spPr>
          <a:xfrm>
            <a:off x="8540702" y="2602838"/>
            <a:ext cx="28803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dirty="0">
                <a:solidFill>
                  <a:srgbClr val="46B8B0"/>
                </a:solidFill>
                <a:latin typeface="Proxima Nova Rg" panose="02000506030000020004" pitchFamily="50" charset="0"/>
              </a:rPr>
              <a:t>V oblasti nových bytů hraje podstatnou roli stav na trhu stavebnictví </a:t>
            </a:r>
          </a:p>
          <a:p>
            <a:pPr lvl="0"/>
            <a:r>
              <a:rPr lang="cs-CZ" dirty="0">
                <a:solidFill>
                  <a:srgbClr val="46B8B0"/>
                </a:solidFill>
                <a:latin typeface="Proxima Nova Rg" panose="02000506030000020004" pitchFamily="50" charset="0"/>
              </a:rPr>
              <a:t>a výroby stavebních materiálů a energií, který aktuálně neumožňuje stavět byty levněji, než v uplynulých letech</a:t>
            </a:r>
          </a:p>
        </p:txBody>
      </p:sp>
    </p:spTree>
    <p:extLst>
      <p:ext uri="{BB962C8B-B14F-4D97-AF65-F5344CB8AC3E}">
        <p14:creationId xmlns:p14="http://schemas.microsoft.com/office/powerpoint/2010/main" val="2930081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224F1BD-D27D-432D-9D1C-3774160302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548680"/>
            <a:ext cx="4393009" cy="1944216"/>
          </a:xfrm>
        </p:spPr>
        <p:txBody>
          <a:bodyPr>
            <a:noAutofit/>
          </a:bodyPr>
          <a:lstStyle/>
          <a:p>
            <a:r>
              <a:rPr lang="cs-CZ" dirty="0">
                <a:latin typeface="Proxima Nova Rg" panose="02000506030000020004" pitchFamily="50" charset="0"/>
              </a:rPr>
              <a:t>Kontaktní údaje:</a:t>
            </a:r>
          </a:p>
          <a:p>
            <a:endParaRPr lang="cs-CZ" dirty="0">
              <a:latin typeface="Proxima Nova Rg" panose="02000506030000020004" pitchFamily="50" charset="0"/>
            </a:endParaRPr>
          </a:p>
          <a:p>
            <a:endParaRPr lang="cs-CZ" dirty="0">
              <a:latin typeface="Proxima Nova Rg" panose="02000506030000020004" pitchFamily="50" charset="0"/>
            </a:endParaRPr>
          </a:p>
          <a:p>
            <a:r>
              <a:rPr lang="cs-CZ" sz="1800" dirty="0">
                <a:solidFill>
                  <a:srgbClr val="46B8B0"/>
                </a:solidFill>
                <a:latin typeface="Proxima Nova Rg" panose="02000506030000020004" pitchFamily="50" charset="0"/>
              </a:rPr>
              <a:t>Milan Roček – Dataligence</a:t>
            </a:r>
          </a:p>
          <a:p>
            <a:endParaRPr lang="cs-CZ" dirty="0">
              <a:latin typeface="Proxima Nova Rg" panose="02000506030000020004" pitchFamily="50" charset="0"/>
            </a:endParaRPr>
          </a:p>
          <a:p>
            <a:r>
              <a:rPr lang="cs-CZ" sz="1800" dirty="0">
                <a:latin typeface="Proxima Nova Rg" panose="02000506030000020004" pitchFamily="50" charset="0"/>
              </a:rPr>
              <a:t>Jakub Seidler – Česká bankovní asociace</a:t>
            </a:r>
          </a:p>
        </p:txBody>
      </p:sp>
      <p:sp>
        <p:nvSpPr>
          <p:cNvPr id="18" name="Zástupný symbol obrázku 17" hidden="1">
            <a:extLst>
              <a:ext uri="{FF2B5EF4-FFF2-40B4-BE49-F238E27FC236}">
                <a16:creationId xmlns:a16="http://schemas.microsoft.com/office/drawing/2014/main" id="{D92EC83B-F2D4-4710-9487-C4D950C77A2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175500" y="476250"/>
            <a:ext cx="4537075" cy="59055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79974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90E844AA-437D-4FF3-A7CF-622A8A1A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82938"/>
            <a:ext cx="11089232" cy="864096"/>
          </a:xfrm>
        </p:spPr>
        <p:txBody>
          <a:bodyPr anchor="b">
            <a:normAutofit fontScale="90000"/>
          </a:bodyPr>
          <a:lstStyle/>
          <a:p>
            <a:pPr algn="r"/>
            <a:r>
              <a:rPr lang="cs-CZ" sz="4400" dirty="0">
                <a:latin typeface="Proxima Nova Rg" panose="02000506030000020004" pitchFamily="50" charset="0"/>
              </a:rPr>
              <a:t>Trh nemovitostí</a:t>
            </a:r>
            <a:br>
              <a:rPr lang="cs-CZ" b="0" dirty="0">
                <a:solidFill>
                  <a:srgbClr val="31807A"/>
                </a:solidFill>
                <a:latin typeface="Proxima Nova Rg" panose="02000506030000020004" pitchFamily="50" charset="0"/>
              </a:rPr>
            </a:br>
            <a:r>
              <a:rPr lang="cs-CZ" sz="2700" dirty="0">
                <a:solidFill>
                  <a:srgbClr val="46B8B0"/>
                </a:solidFill>
                <a:latin typeface="Proxima Nova Rg" panose="02000506030000020004" pitchFamily="50" charset="0"/>
              </a:rPr>
              <a:t>stav v roce 2022</a:t>
            </a:r>
            <a:endParaRPr lang="cs-CZ" dirty="0">
              <a:solidFill>
                <a:srgbClr val="46B8B0"/>
              </a:solidFill>
              <a:latin typeface="Proxima Nova Rg" panose="02000506030000020004" pitchFamily="50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454F624-60D7-760C-85B7-F7A14F5C3EA7}"/>
              </a:ext>
            </a:extLst>
          </p:cNvPr>
          <p:cNvSpPr txBox="1"/>
          <p:nvPr/>
        </p:nvSpPr>
        <p:spPr>
          <a:xfrm>
            <a:off x="1501605" y="2924944"/>
            <a:ext cx="2861956" cy="280831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ctr"/>
            <a:r>
              <a:rPr lang="cs-CZ" sz="1300" b="1" i="0" spc="0" baseline="0" dirty="0">
                <a:solidFill>
                  <a:srgbClr val="46B8B0"/>
                </a:solidFill>
                <a:latin typeface="Proxima Nova Rg" panose="02000506030000020004" pitchFamily="50" charset="0"/>
              </a:rPr>
              <a:t>bytové domy</a:t>
            </a:r>
          </a:p>
          <a:p>
            <a:pPr algn="ctr"/>
            <a:r>
              <a:rPr lang="cs-CZ" sz="12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c</a:t>
            </a:r>
            <a:r>
              <a:rPr lang="cs-CZ" sz="1200" b="1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elkem 214 100</a:t>
            </a:r>
          </a:p>
          <a:p>
            <a:pPr algn="l"/>
            <a:endParaRPr lang="cs-CZ" sz="120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/>
            <a:r>
              <a:rPr lang="cs-CZ" sz="1200" dirty="0">
                <a:solidFill>
                  <a:schemeClr val="bg1"/>
                </a:solidFill>
                <a:latin typeface="Proxima Nova Rg" panose="02000506030000020004" pitchFamily="50" charset="0"/>
              </a:rPr>
              <a:t>novostavby: 14 700</a:t>
            </a:r>
          </a:p>
          <a:p>
            <a:pPr algn="l"/>
            <a:r>
              <a:rPr lang="cs-CZ" sz="1200" b="0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cihlové domy: 130 200</a:t>
            </a:r>
          </a:p>
          <a:p>
            <a:pPr algn="l"/>
            <a:r>
              <a:rPr lang="cs-CZ" sz="1200" dirty="0">
                <a:solidFill>
                  <a:schemeClr val="bg1"/>
                </a:solidFill>
                <a:latin typeface="Proxima Nova Rg" panose="02000506030000020004" pitchFamily="50" charset="0"/>
              </a:rPr>
              <a:t>panelové domy: 69 200</a:t>
            </a:r>
          </a:p>
          <a:p>
            <a:pPr algn="l"/>
            <a:endParaRPr lang="cs-CZ" sz="100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/>
            <a:r>
              <a:rPr lang="cs-CZ" sz="1200" dirty="0">
                <a:solidFill>
                  <a:schemeClr val="bg1"/>
                </a:solidFill>
                <a:latin typeface="Proxima Nova Rg" panose="02000506030000020004" pitchFamily="50" charset="0"/>
              </a:rPr>
              <a:t>65 % budov rozděleno na bytové jednotky v osobním vlastnictví (1 860 000 jednotek)</a:t>
            </a:r>
          </a:p>
          <a:p>
            <a:pPr algn="l"/>
            <a:endParaRPr lang="cs-CZ" sz="1000" b="0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/>
            <a:r>
              <a:rPr lang="cs-CZ" sz="1200" b="0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35 % budo</a:t>
            </a:r>
            <a:r>
              <a:rPr lang="cs-CZ" sz="1200" dirty="0">
                <a:solidFill>
                  <a:schemeClr val="bg1"/>
                </a:solidFill>
                <a:latin typeface="Proxima Nova Rg" panose="02000506030000020004" pitchFamily="50" charset="0"/>
              </a:rPr>
              <a:t>v bez vymezených bytových jednotek (cca 530 000 jednotek)</a:t>
            </a:r>
          </a:p>
          <a:p>
            <a:pPr algn="l"/>
            <a:endParaRPr lang="cs-CZ" sz="100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/>
            <a:r>
              <a:rPr lang="cs-CZ" sz="1200" b="1" dirty="0">
                <a:solidFill>
                  <a:srgbClr val="94E5E0"/>
                </a:solidFill>
                <a:latin typeface="Proxima Nova Rg" panose="02000506030000020004" pitchFamily="50" charset="0"/>
              </a:rPr>
              <a:t>12 650 tržních transakčních cen</a:t>
            </a:r>
          </a:p>
          <a:p>
            <a:pPr algn="l"/>
            <a:endParaRPr lang="cs-CZ" sz="1050" b="0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AB6399F-FE41-099B-3FFE-028E09D54447}"/>
              </a:ext>
            </a:extLst>
          </p:cNvPr>
          <p:cNvSpPr txBox="1"/>
          <p:nvPr/>
        </p:nvSpPr>
        <p:spPr>
          <a:xfrm>
            <a:off x="7833376" y="2924944"/>
            <a:ext cx="2861956" cy="3250118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ctr"/>
            <a:r>
              <a:rPr lang="cs-CZ" sz="1300" b="1" dirty="0">
                <a:solidFill>
                  <a:srgbClr val="46B8B0"/>
                </a:solidFill>
                <a:latin typeface="Proxima Nova Rg" panose="02000506030000020004" pitchFamily="50" charset="0"/>
              </a:rPr>
              <a:t>rodinné domy</a:t>
            </a:r>
            <a:endParaRPr lang="cs-CZ" sz="1300" b="1" i="0" spc="0" baseline="0" dirty="0">
              <a:solidFill>
                <a:srgbClr val="46B8B0"/>
              </a:solidFill>
              <a:latin typeface="Proxima Nova Rg" panose="02000506030000020004" pitchFamily="50" charset="0"/>
            </a:endParaRPr>
          </a:p>
          <a:p>
            <a:pPr algn="ctr"/>
            <a:r>
              <a:rPr lang="cs-CZ" sz="12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c</a:t>
            </a:r>
            <a:r>
              <a:rPr lang="cs-CZ" sz="1200" b="1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elkem 2 160 000</a:t>
            </a:r>
          </a:p>
          <a:p>
            <a:pPr algn="ctr"/>
            <a:endParaRPr lang="cs-CZ" sz="130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endParaRPr lang="cs-CZ" sz="1200" b="1" i="0" spc="0" baseline="0" dirty="0">
              <a:solidFill>
                <a:srgbClr val="94E5E0"/>
              </a:solidFill>
              <a:latin typeface="Proxima Nova Rg" panose="02000506030000020004" pitchFamily="50" charset="0"/>
            </a:endParaRPr>
          </a:p>
          <a:p>
            <a:endParaRPr lang="cs-CZ" sz="1200" b="1" dirty="0">
              <a:solidFill>
                <a:srgbClr val="94E5E0"/>
              </a:solidFill>
              <a:latin typeface="Proxima Nova Rg" panose="02000506030000020004" pitchFamily="50" charset="0"/>
            </a:endParaRPr>
          </a:p>
          <a:p>
            <a:endParaRPr lang="cs-CZ" sz="1200" b="1" i="0" spc="0" baseline="0" dirty="0">
              <a:solidFill>
                <a:srgbClr val="94E5E0"/>
              </a:solidFill>
              <a:latin typeface="Proxima Nova Rg" panose="02000506030000020004" pitchFamily="50" charset="0"/>
            </a:endParaRPr>
          </a:p>
          <a:p>
            <a:endParaRPr lang="cs-CZ" sz="1200" b="1" dirty="0">
              <a:solidFill>
                <a:srgbClr val="94E5E0"/>
              </a:solidFill>
              <a:latin typeface="Proxima Nova Rg" panose="02000506030000020004" pitchFamily="50" charset="0"/>
            </a:endParaRPr>
          </a:p>
          <a:p>
            <a:endParaRPr lang="cs-CZ" sz="1200" b="1" i="0" spc="0" baseline="0" dirty="0">
              <a:solidFill>
                <a:srgbClr val="94E5E0"/>
              </a:solidFill>
              <a:latin typeface="Proxima Nova Rg" panose="02000506030000020004" pitchFamily="50" charset="0"/>
            </a:endParaRPr>
          </a:p>
          <a:p>
            <a:endParaRPr lang="cs-CZ" sz="1200" b="1" dirty="0">
              <a:solidFill>
                <a:srgbClr val="94E5E0"/>
              </a:solidFill>
              <a:latin typeface="Proxima Nova Rg" panose="02000506030000020004" pitchFamily="50" charset="0"/>
            </a:endParaRPr>
          </a:p>
          <a:p>
            <a:endParaRPr lang="cs-CZ" sz="1000" b="1" i="0" spc="0" baseline="0" dirty="0">
              <a:solidFill>
                <a:srgbClr val="94E5E0"/>
              </a:solidFill>
              <a:latin typeface="Proxima Nova Rg" panose="02000506030000020004" pitchFamily="50" charset="0"/>
            </a:endParaRPr>
          </a:p>
          <a:p>
            <a:endParaRPr lang="cs-CZ" sz="1000" b="1" dirty="0">
              <a:solidFill>
                <a:srgbClr val="94E5E0"/>
              </a:solidFill>
              <a:latin typeface="Proxima Nova Rg" panose="02000506030000020004" pitchFamily="50" charset="0"/>
            </a:endParaRPr>
          </a:p>
          <a:p>
            <a:endParaRPr lang="cs-CZ" sz="1000" b="1" i="0" spc="0" baseline="0" dirty="0">
              <a:solidFill>
                <a:srgbClr val="94E5E0"/>
              </a:solidFill>
              <a:latin typeface="Proxima Nova Rg" panose="02000506030000020004" pitchFamily="50" charset="0"/>
            </a:endParaRPr>
          </a:p>
          <a:p>
            <a:endParaRPr lang="cs-CZ" sz="1200" b="1" dirty="0">
              <a:solidFill>
                <a:srgbClr val="94E5E0"/>
              </a:solidFill>
              <a:latin typeface="Proxima Nova Rg" panose="02000506030000020004" pitchFamily="50" charset="0"/>
            </a:endParaRPr>
          </a:p>
          <a:p>
            <a:r>
              <a:rPr lang="cs-CZ" sz="1200" b="1" i="0" spc="0" baseline="0" dirty="0">
                <a:solidFill>
                  <a:srgbClr val="94E5E0"/>
                </a:solidFill>
                <a:latin typeface="Proxima Nova Rg" panose="02000506030000020004" pitchFamily="50" charset="0"/>
              </a:rPr>
              <a:t>283 760 tržních transakčních cen</a:t>
            </a:r>
          </a:p>
          <a:p>
            <a:pPr algn="ctr"/>
            <a:r>
              <a:rPr lang="cs-CZ" sz="1300" dirty="0">
                <a:solidFill>
                  <a:schemeClr val="bg1"/>
                </a:solidFill>
              </a:rPr>
              <a:t>	</a:t>
            </a:r>
            <a:endParaRPr lang="cs-CZ" sz="1300" b="0" i="0" spc="0" baseline="0" dirty="0">
              <a:solidFill>
                <a:schemeClr val="bg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75DA79A-8A45-2C31-BD8A-9E6F9F0C40C9}"/>
              </a:ext>
            </a:extLst>
          </p:cNvPr>
          <p:cNvSpPr txBox="1"/>
          <p:nvPr/>
        </p:nvSpPr>
        <p:spPr>
          <a:xfrm>
            <a:off x="4623452" y="2924944"/>
            <a:ext cx="2950033" cy="2941418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ctr"/>
            <a:r>
              <a:rPr lang="cs-CZ" sz="1300" b="1" i="0" spc="0" baseline="0" dirty="0">
                <a:solidFill>
                  <a:srgbClr val="46B8B0"/>
                </a:solidFill>
                <a:latin typeface="Proxima Nova Rg" panose="02000506030000020004" pitchFamily="50" charset="0"/>
              </a:rPr>
              <a:t>bytové jednotky</a:t>
            </a:r>
          </a:p>
          <a:p>
            <a:pPr algn="ctr"/>
            <a:r>
              <a:rPr lang="cs-CZ" sz="12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c</a:t>
            </a:r>
            <a:r>
              <a:rPr lang="cs-CZ" sz="1200" b="1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elkem 2 460 000</a:t>
            </a:r>
          </a:p>
          <a:p>
            <a:pPr algn="l"/>
            <a:r>
              <a:rPr lang="cs-CZ" sz="1200" dirty="0">
                <a:solidFill>
                  <a:schemeClr val="bg1"/>
                </a:solidFill>
                <a:latin typeface="Proxima Nova Rg" panose="02000506030000020004" pitchFamily="50" charset="0"/>
              </a:rPr>
              <a:t>	</a:t>
            </a:r>
          </a:p>
          <a:p>
            <a:pPr algn="l"/>
            <a:endParaRPr lang="cs-CZ" sz="120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/>
            <a:endParaRPr lang="cs-CZ" sz="120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/>
            <a:endParaRPr lang="cs-CZ" sz="120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/>
            <a:endParaRPr lang="cs-CZ" sz="120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/>
            <a:r>
              <a:rPr lang="cs-CZ" sz="1200" dirty="0">
                <a:solidFill>
                  <a:schemeClr val="bg1"/>
                </a:solidFill>
                <a:latin typeface="Proxima Nova Rg" panose="02000506030000020004" pitchFamily="50" charset="0"/>
              </a:rPr>
              <a:t>1 860 000 vymezených jednotek v osobním vlastnictví</a:t>
            </a:r>
          </a:p>
          <a:p>
            <a:pPr algn="l"/>
            <a:endParaRPr lang="cs-CZ" sz="100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/>
            <a:r>
              <a:rPr lang="cs-CZ" sz="1200" b="0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530 </a:t>
            </a:r>
            <a:r>
              <a:rPr lang="cs-CZ" sz="1200" dirty="0">
                <a:solidFill>
                  <a:schemeClr val="bg1"/>
                </a:solidFill>
                <a:latin typeface="Proxima Nova Rg" panose="02000506030000020004" pitchFamily="50" charset="0"/>
              </a:rPr>
              <a:t>000 nevymezených jednotek (družstevní a nájemní byty)</a:t>
            </a:r>
          </a:p>
          <a:p>
            <a:pPr algn="l"/>
            <a:endParaRPr lang="cs-CZ" sz="1000" b="0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/>
            <a:r>
              <a:rPr lang="cs-CZ" sz="1200" b="1" i="0" spc="0" baseline="0" dirty="0">
                <a:solidFill>
                  <a:srgbClr val="94E5E0"/>
                </a:solidFill>
                <a:latin typeface="Proxima Nova Rg" panose="02000506030000020004" pitchFamily="50" charset="0"/>
              </a:rPr>
              <a:t>545 020 tržních transakčních cen</a:t>
            </a:r>
            <a:endParaRPr lang="cs-CZ" sz="1200" b="0" i="0" spc="0" baseline="0" dirty="0">
              <a:solidFill>
                <a:srgbClr val="94E5E0"/>
              </a:solidFill>
              <a:latin typeface="Proxima Nova Rg" panose="02000506030000020004" pitchFamily="50" charset="0"/>
            </a:endParaRPr>
          </a:p>
          <a:p>
            <a:pPr algn="l"/>
            <a:r>
              <a:rPr lang="cs-CZ" sz="1200" dirty="0">
                <a:solidFill>
                  <a:srgbClr val="94E5E0"/>
                </a:solidFill>
                <a:latin typeface="Proxima Nova Rg" panose="02000506030000020004" pitchFamily="50" charset="0"/>
              </a:rPr>
              <a:t>        216 780 novostavby (od 1995)</a:t>
            </a:r>
          </a:p>
          <a:p>
            <a:pPr algn="l"/>
            <a:r>
              <a:rPr lang="cs-CZ" sz="1200" b="0" i="0" spc="0" baseline="0" dirty="0">
                <a:solidFill>
                  <a:srgbClr val="94E5E0"/>
                </a:solidFill>
                <a:latin typeface="Proxima Nova Rg" panose="02000506030000020004" pitchFamily="50" charset="0"/>
              </a:rPr>
              <a:t>        328 240 starší byty (od 2014)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A51C3701-55A6-E9D7-C797-8E7560C08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77479" y="2045116"/>
            <a:ext cx="710208" cy="710208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B7DD0D09-965C-9457-E6AE-0F8847F1D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4312" y="2045116"/>
            <a:ext cx="710209" cy="710209"/>
          </a:xfrm>
          <a:prstGeom prst="rect">
            <a:avLst/>
          </a:prstGeom>
        </p:spPr>
      </p:pic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9381D5F8-903A-B499-C302-942AE4694D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40895" y="2045116"/>
            <a:ext cx="710209" cy="7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3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DCF73B0-AF48-86B6-E9B4-3F9AA8177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270181"/>
              </p:ext>
            </p:extLst>
          </p:nvPr>
        </p:nvGraphicFramePr>
        <p:xfrm>
          <a:off x="3863752" y="2060848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606035D-C777-0840-B1BE-318A4E0E7B1B}"/>
              </a:ext>
            </a:extLst>
          </p:cNvPr>
          <p:cNvSpPr txBox="1"/>
          <p:nvPr/>
        </p:nvSpPr>
        <p:spPr>
          <a:xfrm>
            <a:off x="3935760" y="1779827"/>
            <a:ext cx="4968552" cy="28102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sz="1100" dirty="0">
                <a:solidFill>
                  <a:schemeClr val="bg1"/>
                </a:solidFill>
                <a:latin typeface="Proxima Nova Th" panose="02000506030000020004" pitchFamily="50" charset="0"/>
              </a:rPr>
              <a:t>O</a:t>
            </a:r>
            <a:r>
              <a:rPr lang="cs-CZ" sz="110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bjem poskytnutých nových hypoték za měsíc (mld. Kč)</a:t>
            </a:r>
          </a:p>
        </p:txBody>
      </p:sp>
      <p:sp>
        <p:nvSpPr>
          <p:cNvPr id="7" name="TextovéPole 3">
            <a:extLst>
              <a:ext uri="{FF2B5EF4-FFF2-40B4-BE49-F238E27FC236}">
                <a16:creationId xmlns:a16="http://schemas.microsoft.com/office/drawing/2014/main" id="{36EC3078-DBEC-865E-DD0A-AD4457C2BD85}"/>
              </a:ext>
            </a:extLst>
          </p:cNvPr>
          <p:cNvSpPr txBox="1"/>
          <p:nvPr/>
        </p:nvSpPr>
        <p:spPr>
          <a:xfrm>
            <a:off x="551384" y="2598434"/>
            <a:ext cx="2808312" cy="2592288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b="1" dirty="0">
                <a:solidFill>
                  <a:srgbClr val="94E5E0"/>
                </a:solidFill>
                <a:latin typeface="Proxima Nova Rg" panose="02000506030000020004" pitchFamily="50" charset="0"/>
              </a:rPr>
              <a:t>Hypoteční aktivita </a:t>
            </a:r>
            <a:r>
              <a:rPr lang="cs-CZ" dirty="0">
                <a:solidFill>
                  <a:srgbClr val="94E5E0"/>
                </a:solidFill>
                <a:latin typeface="Proxima Nova Rg" panose="02000506030000020004" pitchFamily="50" charset="0"/>
              </a:rPr>
              <a:t>od 2. poloviny roku 2022 </a:t>
            </a:r>
            <a:r>
              <a:rPr lang="cs-CZ" b="1" dirty="0">
                <a:solidFill>
                  <a:srgbClr val="94E5E0"/>
                </a:solidFill>
                <a:latin typeface="Proxima Nova Rg" panose="02000506030000020004" pitchFamily="50" charset="0"/>
              </a:rPr>
              <a:t>citelně propadla</a:t>
            </a:r>
          </a:p>
          <a:p>
            <a:pPr algn="l"/>
            <a:endParaRPr lang="cs-CZ" dirty="0">
              <a:solidFill>
                <a:srgbClr val="94E5E0"/>
              </a:solidFill>
              <a:latin typeface="Proxima Nova Rg" panose="02000506030000020004" pitchFamily="50" charset="0"/>
            </a:endParaRPr>
          </a:p>
          <a:p>
            <a:pPr algn="l"/>
            <a:r>
              <a:rPr lang="cs-CZ" sz="1600" dirty="0">
                <a:solidFill>
                  <a:schemeClr val="bg1"/>
                </a:solidFill>
                <a:latin typeface="Proxima Nova Rg" panose="02000506030000020004" pitchFamily="50" charset="0"/>
              </a:rPr>
              <a:t>Objem hypoték </a:t>
            </a:r>
          </a:p>
          <a:p>
            <a:pPr algn="l"/>
            <a:r>
              <a:rPr lang="cs-CZ" sz="16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nejnižší</a:t>
            </a:r>
            <a:r>
              <a:rPr lang="cs-CZ" sz="1600" dirty="0">
                <a:solidFill>
                  <a:schemeClr val="bg1"/>
                </a:solidFill>
                <a:latin typeface="Proxima Nova Rg" panose="02000506030000020004" pitchFamily="50" charset="0"/>
              </a:rPr>
              <a:t> za cca 10 let</a:t>
            </a:r>
            <a:endParaRPr lang="cs-CZ" sz="1600" b="0" i="0" spc="0" baseline="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/>
            <a:endParaRPr lang="cs-CZ" sz="1600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/>
            <a:r>
              <a:rPr lang="cs-CZ" sz="1600" b="0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Počet hypoték</a:t>
            </a:r>
          </a:p>
          <a:p>
            <a:pPr algn="l"/>
            <a:r>
              <a:rPr lang="cs-CZ" sz="1600" b="1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nejnižší</a:t>
            </a:r>
            <a:r>
              <a:rPr lang="cs-CZ" sz="1600" b="0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 za cca 20 let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A1A5A-BF60-86E2-C3D1-BF84C1F9D2E8}"/>
              </a:ext>
            </a:extLst>
          </p:cNvPr>
          <p:cNvSpPr txBox="1">
            <a:spLocks/>
          </p:cNvSpPr>
          <p:nvPr/>
        </p:nvSpPr>
        <p:spPr>
          <a:xfrm>
            <a:off x="551384" y="682938"/>
            <a:ext cx="11089232" cy="864096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cs-CZ" sz="4400" dirty="0">
                <a:latin typeface="Proxima Nova Rg" panose="02000506030000020004" pitchFamily="50" charset="0"/>
              </a:rPr>
              <a:t>Aktivita </a:t>
            </a:r>
            <a:r>
              <a:rPr lang="cs-CZ" sz="4400" dirty="0">
                <a:solidFill>
                  <a:srgbClr val="46B8B0"/>
                </a:solidFill>
                <a:latin typeface="Proxima Nova Rg" panose="02000506030000020004" pitchFamily="50" charset="0"/>
              </a:rPr>
              <a:t>hypotečního</a:t>
            </a:r>
            <a:r>
              <a:rPr lang="cs-CZ" sz="4400" dirty="0">
                <a:latin typeface="Proxima Nova Rg" panose="02000506030000020004" pitchFamily="50" charset="0"/>
              </a:rPr>
              <a:t> trhu</a:t>
            </a:r>
            <a:br>
              <a:rPr lang="cs-CZ" b="0" dirty="0">
                <a:solidFill>
                  <a:srgbClr val="31807A"/>
                </a:solidFill>
                <a:latin typeface="Proxima Nova Rg" panose="02000506030000020004" pitchFamily="50" charset="0"/>
              </a:rPr>
            </a:br>
            <a:endParaRPr lang="cs-CZ" dirty="0">
              <a:solidFill>
                <a:srgbClr val="31807A"/>
              </a:solidFill>
              <a:latin typeface="Proxima Nova Rg" panose="02000506030000020004" pitchFamily="50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B1C97F-572A-A5C1-E640-F8F598621299}"/>
              </a:ext>
            </a:extLst>
          </p:cNvPr>
          <p:cNvSpPr txBox="1"/>
          <p:nvPr/>
        </p:nvSpPr>
        <p:spPr>
          <a:xfrm>
            <a:off x="8328248" y="6242123"/>
            <a:ext cx="3312368" cy="64807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r"/>
            <a:r>
              <a:rPr lang="cs-CZ" sz="1050" b="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Zdroj: ČBA, ČNB</a:t>
            </a:r>
          </a:p>
          <a:p>
            <a:pPr algn="r"/>
            <a:r>
              <a:rPr lang="cs-CZ" sz="1050" dirty="0">
                <a:solidFill>
                  <a:schemeClr val="bg1"/>
                </a:solidFill>
                <a:latin typeface="Proxima Nova Th" panose="02000506030000020004" pitchFamily="50" charset="0"/>
              </a:rPr>
              <a:t>Pozn.: historická časová řada na základě odhadu </a:t>
            </a:r>
            <a:endParaRPr lang="cs-CZ" sz="1050" b="0" i="0" spc="0" baseline="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93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F14BE2C-4825-8148-FF7C-E401704F7351}"/>
              </a:ext>
            </a:extLst>
          </p:cNvPr>
          <p:cNvGraphicFramePr>
            <a:graphicFrameLocks/>
          </p:cNvGraphicFramePr>
          <p:nvPr/>
        </p:nvGraphicFramePr>
        <p:xfrm>
          <a:off x="3863752" y="2051643"/>
          <a:ext cx="75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426AEFC1-7247-16A3-D7E7-983D29F13E72}"/>
              </a:ext>
            </a:extLst>
          </p:cNvPr>
          <p:cNvSpPr txBox="1"/>
          <p:nvPr/>
        </p:nvSpPr>
        <p:spPr>
          <a:xfrm>
            <a:off x="8328248" y="6242123"/>
            <a:ext cx="3312368" cy="64807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r"/>
            <a:r>
              <a:rPr lang="cs-CZ" sz="1050" b="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Zdroj: ČBA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0018BA1-A72B-7499-5DED-BFC401ECA1BE}"/>
              </a:ext>
            </a:extLst>
          </p:cNvPr>
          <p:cNvSpPr txBox="1"/>
          <p:nvPr/>
        </p:nvSpPr>
        <p:spPr>
          <a:xfrm>
            <a:off x="4079776" y="1911132"/>
            <a:ext cx="4968552" cy="28102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sz="1100" dirty="0">
                <a:solidFill>
                  <a:schemeClr val="bg1"/>
                </a:solidFill>
                <a:latin typeface="Proxima Nova Th" panose="02000506030000020004" pitchFamily="50" charset="0"/>
              </a:rPr>
              <a:t>Průměrná měsíční splátka 1. mil. hypotéky dle délky splatnosti (Kč)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C6792C75-6693-6786-F83F-EA89E281E99A}"/>
              </a:ext>
            </a:extLst>
          </p:cNvPr>
          <p:cNvSpPr txBox="1">
            <a:spLocks/>
          </p:cNvSpPr>
          <p:nvPr/>
        </p:nvSpPr>
        <p:spPr>
          <a:xfrm>
            <a:off x="551384" y="692696"/>
            <a:ext cx="11089232" cy="864096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cs-CZ" sz="4400" dirty="0">
                <a:latin typeface="Proxima Nova Rg" panose="02000506030000020004" pitchFamily="50" charset="0"/>
              </a:rPr>
              <a:t>Dostupnost bydlení</a:t>
            </a:r>
            <a:br>
              <a:rPr lang="cs-CZ" b="0" dirty="0">
                <a:solidFill>
                  <a:srgbClr val="31807A"/>
                </a:solidFill>
                <a:latin typeface="Proxima Nova Rg" panose="02000506030000020004" pitchFamily="50" charset="0"/>
              </a:rPr>
            </a:br>
            <a:r>
              <a:rPr lang="cs-CZ" sz="2700" dirty="0">
                <a:solidFill>
                  <a:srgbClr val="46B8B0"/>
                </a:solidFill>
                <a:latin typeface="Proxima Nova Rg" panose="02000506030000020004" pitchFamily="50" charset="0"/>
              </a:rPr>
              <a:t>splátka hypotečního úvěru</a:t>
            </a:r>
            <a:endParaRPr lang="cs-CZ" dirty="0">
              <a:solidFill>
                <a:srgbClr val="46B8B0"/>
              </a:solidFill>
              <a:latin typeface="Proxima Nova Rg" panose="02000506030000020004" pitchFamily="50" charset="0"/>
            </a:endParaRPr>
          </a:p>
        </p:txBody>
      </p:sp>
      <p:sp>
        <p:nvSpPr>
          <p:cNvPr id="14" name="TextovéPole 3">
            <a:extLst>
              <a:ext uri="{FF2B5EF4-FFF2-40B4-BE49-F238E27FC236}">
                <a16:creationId xmlns:a16="http://schemas.microsoft.com/office/drawing/2014/main" id="{B7C398E2-0520-56CC-1F05-4DD2B3EB5FEE}"/>
              </a:ext>
            </a:extLst>
          </p:cNvPr>
          <p:cNvSpPr txBox="1"/>
          <p:nvPr/>
        </p:nvSpPr>
        <p:spPr>
          <a:xfrm>
            <a:off x="551384" y="2598434"/>
            <a:ext cx="3096344" cy="2592288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Splátka </a:t>
            </a:r>
            <a:r>
              <a:rPr lang="cs-CZ" dirty="0">
                <a:solidFill>
                  <a:srgbClr val="46B8B0"/>
                </a:solidFill>
                <a:latin typeface="Proxima Nova Rg" panose="02000506030000020004" pitchFamily="50" charset="0"/>
              </a:rPr>
              <a:t>hypotéky ve výši </a:t>
            </a:r>
          </a:p>
          <a:p>
            <a:pPr algn="l"/>
            <a:r>
              <a:rPr lang="cs-CZ" b="1" dirty="0">
                <a:solidFill>
                  <a:srgbClr val="46B8B0"/>
                </a:solidFill>
                <a:latin typeface="Proxima Nova Rg" panose="02000506030000020004" pitchFamily="50" charset="0"/>
              </a:rPr>
              <a:t>1 mil. Kč </a:t>
            </a:r>
            <a:r>
              <a:rPr lang="cs-CZ" dirty="0">
                <a:solidFill>
                  <a:srgbClr val="46B8B0"/>
                </a:solidFill>
                <a:latin typeface="Proxima Nova Rg" panose="02000506030000020004" pitchFamily="50" charset="0"/>
              </a:rPr>
              <a:t>se</a:t>
            </a: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 zvýšila cca </a:t>
            </a:r>
            <a:r>
              <a:rPr lang="cs-CZ" b="1" dirty="0">
                <a:solidFill>
                  <a:schemeClr val="bg1"/>
                </a:solidFill>
                <a:latin typeface="Proxima Nova Rg" panose="02000506030000020004" pitchFamily="50" charset="0"/>
              </a:rPr>
              <a:t>o 2 tisíce Kč</a:t>
            </a:r>
          </a:p>
          <a:p>
            <a:pPr algn="l"/>
            <a:endParaRPr lang="cs-CZ" dirty="0">
              <a:solidFill>
                <a:schemeClr val="bg1"/>
              </a:solidFill>
              <a:latin typeface="Proxima Nova Rg" panose="02000506030000020004" pitchFamily="50" charset="0"/>
            </a:endParaRPr>
          </a:p>
          <a:p>
            <a:pPr algn="l"/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Pro průměrnou </a:t>
            </a:r>
            <a:r>
              <a:rPr lang="cs-CZ" dirty="0">
                <a:solidFill>
                  <a:srgbClr val="46B8B0"/>
                </a:solidFill>
                <a:latin typeface="Proxima Nova Rg" panose="02000506030000020004" pitchFamily="50" charset="0"/>
              </a:rPr>
              <a:t>hypotéku ve výši </a:t>
            </a:r>
            <a:r>
              <a:rPr lang="cs-CZ" b="1" dirty="0">
                <a:solidFill>
                  <a:srgbClr val="46B8B0"/>
                </a:solidFill>
                <a:latin typeface="Proxima Nova Rg" panose="02000506030000020004" pitchFamily="50" charset="0"/>
              </a:rPr>
              <a:t>3 mil. </a:t>
            </a:r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tak měsíční splátka </a:t>
            </a:r>
          </a:p>
          <a:p>
            <a:pPr algn="l"/>
            <a:r>
              <a:rPr lang="cs-CZ" dirty="0">
                <a:solidFill>
                  <a:schemeClr val="bg1"/>
                </a:solidFill>
                <a:latin typeface="Proxima Nova Rg" panose="02000506030000020004" pitchFamily="50" charset="0"/>
              </a:rPr>
              <a:t>vzrostla o </a:t>
            </a:r>
            <a:r>
              <a:rPr lang="cs-CZ" b="1" dirty="0">
                <a:solidFill>
                  <a:schemeClr val="bg1"/>
                </a:solidFill>
                <a:latin typeface="Proxima Nova Rg" panose="02000506030000020004" pitchFamily="50" charset="0"/>
              </a:rPr>
              <a:t>6 tisíc Kč</a:t>
            </a:r>
          </a:p>
        </p:txBody>
      </p:sp>
    </p:spTree>
    <p:extLst>
      <p:ext uri="{BB962C8B-B14F-4D97-AF65-F5344CB8AC3E}">
        <p14:creationId xmlns:p14="http://schemas.microsoft.com/office/powerpoint/2010/main" val="171660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AA8994B-89F3-06A9-0470-7EEB019321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27951" r="7475" b="14459"/>
          <a:stretch/>
        </p:blipFill>
        <p:spPr>
          <a:xfrm>
            <a:off x="767408" y="1916832"/>
            <a:ext cx="10513168" cy="394953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4C3365A8-140C-A960-A9AB-9DDD596A2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82938"/>
            <a:ext cx="11089232" cy="864096"/>
          </a:xfrm>
        </p:spPr>
        <p:txBody>
          <a:bodyPr anchor="b">
            <a:normAutofit fontScale="90000"/>
          </a:bodyPr>
          <a:lstStyle/>
          <a:p>
            <a:pPr algn="r"/>
            <a:r>
              <a:rPr lang="cs-CZ" sz="4400" dirty="0">
                <a:latin typeface="Proxima Nova Rg" panose="02000506030000020004" pitchFamily="50" charset="0"/>
              </a:rPr>
              <a:t>Zástavy vs. transakce</a:t>
            </a:r>
            <a:br>
              <a:rPr lang="cs-CZ" b="0" dirty="0">
                <a:solidFill>
                  <a:srgbClr val="31807A"/>
                </a:solidFill>
                <a:latin typeface="Proxima Nova Rg" panose="02000506030000020004" pitchFamily="50" charset="0"/>
              </a:rPr>
            </a:br>
            <a:r>
              <a:rPr lang="cs-CZ" sz="2700" dirty="0">
                <a:solidFill>
                  <a:srgbClr val="31807A"/>
                </a:solidFill>
                <a:latin typeface="Proxima Nova Rg" panose="02000506030000020004" pitchFamily="50" charset="0"/>
              </a:rPr>
              <a:t>bytová zástavba, Praha</a:t>
            </a:r>
            <a:endParaRPr lang="cs-CZ" dirty="0">
              <a:solidFill>
                <a:srgbClr val="31807A"/>
              </a:solidFill>
              <a:latin typeface="Proxima Nova Rg" panose="02000506030000020004" pitchFamily="50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3044465-8C2E-7CB5-E90D-B046245BD6D4}"/>
              </a:ext>
            </a:extLst>
          </p:cNvPr>
          <p:cNvSpPr txBox="1"/>
          <p:nvPr/>
        </p:nvSpPr>
        <p:spPr>
          <a:xfrm>
            <a:off x="10272464" y="6242123"/>
            <a:ext cx="1368152" cy="64807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r"/>
            <a:r>
              <a:rPr lang="cs-CZ" sz="1050" b="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Zdroj: </a:t>
            </a:r>
            <a:r>
              <a:rPr lang="cs-CZ" sz="1050" b="0" i="0" spc="0" baseline="0" dirty="0" err="1">
                <a:solidFill>
                  <a:schemeClr val="bg1"/>
                </a:solidFill>
                <a:latin typeface="Proxima Nova Th" panose="02000506030000020004" pitchFamily="50" charset="0"/>
              </a:rPr>
              <a:t>Dataligence</a:t>
            </a:r>
            <a:endParaRPr lang="cs-CZ" sz="1050" b="0" i="0" spc="0" baseline="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5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BDE31AE-7874-C7CF-F6ED-8516CEDFA1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24801" r="6885" b="5900"/>
          <a:stretch/>
        </p:blipFill>
        <p:spPr>
          <a:xfrm>
            <a:off x="479376" y="1700808"/>
            <a:ext cx="10873208" cy="4752528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0E844AA-437D-4FF3-A7CF-622A8A1A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82938"/>
            <a:ext cx="11089232" cy="864096"/>
          </a:xfrm>
        </p:spPr>
        <p:txBody>
          <a:bodyPr anchor="b">
            <a:normAutofit fontScale="90000"/>
          </a:bodyPr>
          <a:lstStyle/>
          <a:p>
            <a:pPr algn="r"/>
            <a:r>
              <a:rPr lang="cs-CZ" sz="4400" dirty="0">
                <a:latin typeface="Proxima Nova Rg" panose="02000506030000020004" pitchFamily="50" charset="0"/>
              </a:rPr>
              <a:t>Aktivita trhu</a:t>
            </a:r>
            <a:br>
              <a:rPr lang="cs-CZ" b="0" dirty="0">
                <a:solidFill>
                  <a:srgbClr val="31807A"/>
                </a:solidFill>
                <a:latin typeface="Proxima Nova Rg" panose="02000506030000020004" pitchFamily="50" charset="0"/>
              </a:rPr>
            </a:br>
            <a:r>
              <a:rPr lang="cs-CZ" sz="2700" dirty="0">
                <a:solidFill>
                  <a:srgbClr val="31807A"/>
                </a:solidFill>
                <a:latin typeface="Proxima Nova Rg" panose="02000506030000020004" pitchFamily="50" charset="0"/>
              </a:rPr>
              <a:t>starší bytová zástavba</a:t>
            </a:r>
            <a:endParaRPr lang="cs-CZ" dirty="0">
              <a:solidFill>
                <a:srgbClr val="31807A"/>
              </a:solidFill>
              <a:latin typeface="Proxima Nova Rg" panose="02000506030000020004" pitchFamily="50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80BEC15-E646-26F0-BCED-2807F10B8D11}"/>
              </a:ext>
            </a:extLst>
          </p:cNvPr>
          <p:cNvSpPr txBox="1"/>
          <p:nvPr/>
        </p:nvSpPr>
        <p:spPr>
          <a:xfrm>
            <a:off x="767408" y="2492896"/>
            <a:ext cx="2088232" cy="1440160"/>
          </a:xfrm>
          <a:prstGeom prst="rect">
            <a:avLst/>
          </a:prstGeom>
        </p:spPr>
        <p:txBody>
          <a:bodyPr vert="horz" wrap="square" lIns="0" tIns="0" rIns="0" bIns="0" rtlCol="0">
            <a:normAutofit fontScale="92500" lnSpcReduction="10000"/>
          </a:bodyPr>
          <a:lstStyle/>
          <a:p>
            <a:pPr algn="l"/>
            <a:r>
              <a:rPr lang="cs-CZ" sz="5400" b="1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- 51 %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2339189-546B-C7CD-9CE9-B04934302683}"/>
              </a:ext>
            </a:extLst>
          </p:cNvPr>
          <p:cNvSpPr txBox="1"/>
          <p:nvPr/>
        </p:nvSpPr>
        <p:spPr>
          <a:xfrm>
            <a:off x="10272464" y="6242123"/>
            <a:ext cx="1368152" cy="64807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r"/>
            <a:r>
              <a:rPr lang="cs-CZ" sz="1050" b="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Zdroj: </a:t>
            </a:r>
            <a:r>
              <a:rPr lang="cs-CZ" sz="1050" b="0" i="0" spc="0" baseline="0" dirty="0" err="1">
                <a:solidFill>
                  <a:schemeClr val="bg1"/>
                </a:solidFill>
                <a:latin typeface="Proxima Nova Th" panose="02000506030000020004" pitchFamily="50" charset="0"/>
              </a:rPr>
              <a:t>Dataligence</a:t>
            </a:r>
            <a:endParaRPr lang="cs-CZ" sz="1050" b="0" i="0" spc="0" baseline="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5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F8A65F4-6097-4CBB-D70C-82224E004D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25850" r="6885" b="5901"/>
          <a:stretch/>
        </p:blipFill>
        <p:spPr>
          <a:xfrm>
            <a:off x="479376" y="1772816"/>
            <a:ext cx="10873208" cy="468052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0E844AA-437D-4FF3-A7CF-622A8A1A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92696"/>
            <a:ext cx="11089232" cy="864096"/>
          </a:xfrm>
        </p:spPr>
        <p:txBody>
          <a:bodyPr anchor="b">
            <a:normAutofit fontScale="90000"/>
          </a:bodyPr>
          <a:lstStyle/>
          <a:p>
            <a:pPr algn="r"/>
            <a:r>
              <a:rPr lang="cs-CZ" sz="4400" dirty="0">
                <a:latin typeface="Proxima Nova Rg" panose="02000506030000020004" pitchFamily="50" charset="0"/>
              </a:rPr>
              <a:t>Aktivita trhu</a:t>
            </a:r>
            <a:br>
              <a:rPr lang="cs-CZ" b="0" dirty="0">
                <a:solidFill>
                  <a:srgbClr val="31807A"/>
                </a:solidFill>
                <a:latin typeface="Proxima Nova Rg" panose="02000506030000020004" pitchFamily="50" charset="0"/>
              </a:rPr>
            </a:br>
            <a:r>
              <a:rPr lang="cs-CZ" sz="2700" dirty="0">
                <a:solidFill>
                  <a:srgbClr val="A48F6B"/>
                </a:solidFill>
                <a:latin typeface="Proxima Nova Rg" panose="02000506030000020004" pitchFamily="50" charset="0"/>
              </a:rPr>
              <a:t>novostavby – prodané byty</a:t>
            </a:r>
            <a:endParaRPr lang="cs-CZ" dirty="0">
              <a:solidFill>
                <a:srgbClr val="A48F6B"/>
              </a:solidFill>
              <a:latin typeface="Proxima Nova Rg" panose="02000506030000020004" pitchFamily="50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FB5795C-1B38-C3BC-4790-0AD0D95B0FB8}"/>
              </a:ext>
            </a:extLst>
          </p:cNvPr>
          <p:cNvSpPr txBox="1"/>
          <p:nvPr/>
        </p:nvSpPr>
        <p:spPr>
          <a:xfrm>
            <a:off x="767408" y="2492896"/>
            <a:ext cx="2088232" cy="1440160"/>
          </a:xfrm>
          <a:prstGeom prst="rect">
            <a:avLst/>
          </a:prstGeom>
        </p:spPr>
        <p:txBody>
          <a:bodyPr vert="horz" wrap="square" lIns="0" tIns="0" rIns="0" bIns="0" rtlCol="0">
            <a:normAutofit fontScale="92500" lnSpcReduction="10000"/>
          </a:bodyPr>
          <a:lstStyle/>
          <a:p>
            <a:pPr algn="l"/>
            <a:r>
              <a:rPr lang="cs-CZ" sz="5400" b="1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- 57 %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E24265D-FF50-D7A3-E3E7-299EB2C8860B}"/>
              </a:ext>
            </a:extLst>
          </p:cNvPr>
          <p:cNvSpPr txBox="1"/>
          <p:nvPr/>
        </p:nvSpPr>
        <p:spPr>
          <a:xfrm>
            <a:off x="9774180" y="6242123"/>
            <a:ext cx="1866436" cy="64807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r"/>
            <a:r>
              <a:rPr lang="cs-CZ" sz="1050" b="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Zdroj: Dataligence, Flat Zone</a:t>
            </a:r>
          </a:p>
        </p:txBody>
      </p:sp>
    </p:spTree>
    <p:extLst>
      <p:ext uri="{BB962C8B-B14F-4D97-AF65-F5344CB8AC3E}">
        <p14:creationId xmlns:p14="http://schemas.microsoft.com/office/powerpoint/2010/main" val="149391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14B8CBC-63F1-44E4-CAB3-1590ECF50D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t="26901" r="7476" b="4851"/>
          <a:stretch/>
        </p:blipFill>
        <p:spPr>
          <a:xfrm>
            <a:off x="551384" y="1844824"/>
            <a:ext cx="10729192" cy="4680520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0E844AA-437D-4FF3-A7CF-622A8A1A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92696"/>
            <a:ext cx="11089232" cy="864096"/>
          </a:xfrm>
        </p:spPr>
        <p:txBody>
          <a:bodyPr anchor="b">
            <a:normAutofit fontScale="90000"/>
          </a:bodyPr>
          <a:lstStyle/>
          <a:p>
            <a:pPr algn="r"/>
            <a:r>
              <a:rPr lang="cs-CZ" sz="4400" dirty="0">
                <a:latin typeface="Proxima Nova Rg" panose="02000506030000020004" pitchFamily="50" charset="0"/>
              </a:rPr>
              <a:t>Aktivita trhu</a:t>
            </a:r>
            <a:br>
              <a:rPr lang="cs-CZ" b="0" dirty="0">
                <a:solidFill>
                  <a:srgbClr val="31807A"/>
                </a:solidFill>
                <a:latin typeface="Proxima Nova Rg" panose="02000506030000020004" pitchFamily="50" charset="0"/>
              </a:rPr>
            </a:br>
            <a:r>
              <a:rPr lang="cs-CZ" sz="2700" dirty="0">
                <a:solidFill>
                  <a:srgbClr val="A48F6B"/>
                </a:solidFill>
                <a:latin typeface="Proxima Nova Rg" panose="02000506030000020004" pitchFamily="50" charset="0"/>
              </a:rPr>
              <a:t>novostavby – volné byty</a:t>
            </a:r>
            <a:endParaRPr lang="cs-CZ" dirty="0">
              <a:solidFill>
                <a:srgbClr val="A48F6B"/>
              </a:solidFill>
              <a:latin typeface="Proxima Nova Rg" panose="02000506030000020004" pitchFamily="50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31B4FC1-A857-6B4D-F93E-F486A66E0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66362"/>
            <a:ext cx="2520280" cy="69979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E71B0AE-C7D1-3BD7-C508-76161FC6D346}"/>
              </a:ext>
            </a:extLst>
          </p:cNvPr>
          <p:cNvSpPr txBox="1"/>
          <p:nvPr/>
        </p:nvSpPr>
        <p:spPr>
          <a:xfrm>
            <a:off x="767408" y="2492896"/>
            <a:ext cx="2088232" cy="1440160"/>
          </a:xfrm>
          <a:prstGeom prst="rect">
            <a:avLst/>
          </a:prstGeom>
        </p:spPr>
        <p:txBody>
          <a:bodyPr vert="horz" wrap="square" lIns="0" tIns="0" rIns="0" bIns="0" rtlCol="0">
            <a:normAutofit fontScale="92500" lnSpcReduction="10000"/>
          </a:bodyPr>
          <a:lstStyle/>
          <a:p>
            <a:pPr algn="l"/>
            <a:r>
              <a:rPr lang="cs-CZ" sz="5400" b="1" dirty="0">
                <a:solidFill>
                  <a:schemeClr val="bg1"/>
                </a:solidFill>
                <a:latin typeface="Proxima Nova Rg" panose="02000506030000020004" pitchFamily="50" charset="0"/>
              </a:rPr>
              <a:t>+</a:t>
            </a:r>
            <a:r>
              <a:rPr lang="cs-CZ" sz="5400" b="1" i="0" spc="0" baseline="0" dirty="0">
                <a:solidFill>
                  <a:schemeClr val="bg1"/>
                </a:solidFill>
                <a:latin typeface="Proxima Nova Rg" panose="02000506030000020004" pitchFamily="50" charset="0"/>
              </a:rPr>
              <a:t> 76 %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2B1A65B-ABE2-3509-EC4F-40A007764072}"/>
              </a:ext>
            </a:extLst>
          </p:cNvPr>
          <p:cNvSpPr txBox="1"/>
          <p:nvPr/>
        </p:nvSpPr>
        <p:spPr>
          <a:xfrm>
            <a:off x="9774180" y="6242123"/>
            <a:ext cx="1866436" cy="64807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r"/>
            <a:r>
              <a:rPr lang="cs-CZ" sz="1050" b="0" i="0" spc="0" baseline="0" dirty="0">
                <a:solidFill>
                  <a:schemeClr val="bg1"/>
                </a:solidFill>
                <a:latin typeface="Proxima Nova Th" panose="02000506030000020004" pitchFamily="50" charset="0"/>
              </a:rPr>
              <a:t>Zdroj: Dataligence, Flat Zone</a:t>
            </a:r>
          </a:p>
        </p:txBody>
      </p:sp>
    </p:spTree>
    <p:extLst>
      <p:ext uri="{BB962C8B-B14F-4D97-AF65-F5344CB8AC3E}">
        <p14:creationId xmlns:p14="http://schemas.microsoft.com/office/powerpoint/2010/main" val="2026306750"/>
      </p:ext>
    </p:extLst>
  </p:cSld>
  <p:clrMapOvr>
    <a:masterClrMapping/>
  </p:clrMapOvr>
</p:sld>
</file>

<file path=ppt/theme/theme1.xml><?xml version="1.0" encoding="utf-8"?>
<a:theme xmlns:a="http://schemas.openxmlformats.org/drawingml/2006/main" name="CBA PPT 16:9 B&amp;W">
  <a:themeElements>
    <a:clrScheme name="CBA MS Office výchozí barevnost">
      <a:dk1>
        <a:sysClr val="windowText" lastClr="000000"/>
      </a:dk1>
      <a:lt1>
        <a:sysClr val="window" lastClr="FFFFFF"/>
      </a:lt1>
      <a:dk2>
        <a:srgbClr val="1F576B"/>
      </a:dk2>
      <a:lt2>
        <a:srgbClr val="F8F8F8"/>
      </a:lt2>
      <a:accent1>
        <a:srgbClr val="A9936D"/>
      </a:accent1>
      <a:accent2>
        <a:srgbClr val="317F79"/>
      </a:accent2>
      <a:accent3>
        <a:srgbClr val="1F576B"/>
      </a:accent3>
      <a:accent4>
        <a:srgbClr val="DCDCDC"/>
      </a:accent4>
      <a:accent5>
        <a:srgbClr val="B6B6B6"/>
      </a:accent5>
      <a:accent6>
        <a:srgbClr val="6F6F6F"/>
      </a:accent6>
      <a:hlink>
        <a:srgbClr val="A9936D"/>
      </a:hlink>
      <a:folHlink>
        <a:srgbClr val="968058"/>
      </a:folHlink>
    </a:clrScheme>
    <a:fontScheme name="CBA MS Office výchozí písmo moti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1300" b="0" i="0" spc="0" baseline="0" dirty="0" smtClean="0"/>
        </a:defPPr>
      </a:lstStyle>
    </a:txDef>
  </a:objectDefaults>
  <a:extraClrSchemeLst/>
  <a:custClrLst>
    <a:custClr name="Zelená">
      <a:srgbClr val="83DFBE"/>
    </a:custClr>
    <a:custClr name="Světle zelená">
      <a:srgbClr val="ACE2CB"/>
    </a:custClr>
    <a:custClr name="Nejsvětlejší zelená">
      <a:srgbClr val="D1F2E4"/>
    </a:custClr>
    <a:custClr name="Šedá">
      <a:srgbClr val="D7D7D7"/>
    </a:custClr>
    <a:custClr name="Světle šedá">
      <a:srgbClr val="EFEFEF"/>
    </a:custClr>
    <a:custClr name="Oranžová">
      <a:srgbClr val="FFB288"/>
    </a:custClr>
    <a:custClr name="Světle oranžová">
      <a:srgbClr val="FFCE8D"/>
    </a:custClr>
    <a:custClr name="Modrá">
      <a:srgbClr val="60CEF4"/>
    </a:custClr>
    <a:custClr name="Hnědá">
      <a:srgbClr val="C7B299"/>
    </a:custClr>
    <a:custClr name="Tyrkysová">
      <a:srgbClr val="14DBC7"/>
    </a:custClr>
    <a:custClr name="Jarní zelená">
      <a:srgbClr val="C7F779"/>
    </a:custClr>
    <a:custClr name="Růžová">
      <a:srgbClr val="F8C5F9"/>
    </a:custClr>
    <a:custClr name="Tmavě fialová">
      <a:srgbClr val="7468E9"/>
    </a:custClr>
  </a:custClrLst>
  <a:extLst>
    <a:ext uri="{05A4C25C-085E-4340-85A3-A5531E510DB2}">
      <thm15:themeFamily xmlns:thm15="http://schemas.microsoft.com/office/thememl/2012/main" name="INVESTIKA_DYNAMIKA_PPT_16x9_v2.potx" id="{8733E6CE-201E-48DB-87AA-DB80330FF5DB}" vid="{D7849ED6-7B13-4D46-A90C-4F40B8B1D8EC}"/>
    </a:ext>
  </a:extLst>
</a:theme>
</file>

<file path=ppt/theme/theme2.xml><?xml version="1.0" encoding="utf-8"?>
<a:theme xmlns:a="http://schemas.openxmlformats.org/drawingml/2006/main" name="CBA PPT 16:9 G&amp;W">
  <a:themeElements>
    <a:clrScheme name="CBA MS Office výchozí barevnost">
      <a:dk1>
        <a:sysClr val="windowText" lastClr="000000"/>
      </a:dk1>
      <a:lt1>
        <a:sysClr val="window" lastClr="FFFFFF"/>
      </a:lt1>
      <a:dk2>
        <a:srgbClr val="1F576B"/>
      </a:dk2>
      <a:lt2>
        <a:srgbClr val="F8F8F8"/>
      </a:lt2>
      <a:accent1>
        <a:srgbClr val="A9936D"/>
      </a:accent1>
      <a:accent2>
        <a:srgbClr val="317F79"/>
      </a:accent2>
      <a:accent3>
        <a:srgbClr val="1F576B"/>
      </a:accent3>
      <a:accent4>
        <a:srgbClr val="DCDCDC"/>
      </a:accent4>
      <a:accent5>
        <a:srgbClr val="B6B6B6"/>
      </a:accent5>
      <a:accent6>
        <a:srgbClr val="6F6F6F"/>
      </a:accent6>
      <a:hlink>
        <a:srgbClr val="A9936D"/>
      </a:hlink>
      <a:folHlink>
        <a:srgbClr val="968058"/>
      </a:folHlink>
    </a:clrScheme>
    <a:fontScheme name="CBA MS Office výchozí písmo moti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1300" b="0" i="0" spc="0" baseline="0" dirty="0" smtClean="0"/>
        </a:defPPr>
      </a:lstStyle>
    </a:txDef>
  </a:objectDefaults>
  <a:extraClrSchemeLst/>
  <a:custClrLst>
    <a:custClr name="Zelená">
      <a:srgbClr val="83DFBE"/>
    </a:custClr>
    <a:custClr name="Světle zelená">
      <a:srgbClr val="ACE2CB"/>
    </a:custClr>
    <a:custClr name="Nejsvětlejší zelená">
      <a:srgbClr val="D1F2E4"/>
    </a:custClr>
    <a:custClr name="Šedá">
      <a:srgbClr val="D7D7D7"/>
    </a:custClr>
    <a:custClr name="Světle šedá">
      <a:srgbClr val="EFEFEF"/>
    </a:custClr>
    <a:custClr name="Oranžová">
      <a:srgbClr val="FFB288"/>
    </a:custClr>
    <a:custClr name="Světle oranžová">
      <a:srgbClr val="FFCE8D"/>
    </a:custClr>
    <a:custClr name="Modrá">
      <a:srgbClr val="60CEF4"/>
    </a:custClr>
    <a:custClr name="Hnědá">
      <a:srgbClr val="C7B299"/>
    </a:custClr>
    <a:custClr name="Tyrkysová">
      <a:srgbClr val="14DBC7"/>
    </a:custClr>
    <a:custClr name="Jarní zelená">
      <a:srgbClr val="C7F779"/>
    </a:custClr>
    <a:custClr name="Růžová">
      <a:srgbClr val="F8C5F9"/>
    </a:custClr>
    <a:custClr name="Tmavě fialová">
      <a:srgbClr val="7468E9"/>
    </a:custClr>
  </a:custClrLst>
  <a:extLst>
    <a:ext uri="{05A4C25C-085E-4340-85A3-A5531E510DB2}">
      <thm15:themeFamily xmlns:thm15="http://schemas.microsoft.com/office/thememl/2012/main" name="INVESTIKA_DYNAMIKA_PPT_16x9_v2.potx" id="{8733E6CE-201E-48DB-87AA-DB80330FF5DB}" vid="{D7849ED6-7B13-4D46-A90C-4F40B8B1D8EC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ING">
    <a:majorFont>
      <a:latin typeface="ING Me"/>
      <a:ea typeface=""/>
      <a:cs typeface=""/>
    </a:majorFont>
    <a:minorFont>
      <a:latin typeface="ING Me"/>
      <a:ea typeface=""/>
      <a:cs typeface=""/>
    </a:minorFont>
  </a:fontScheme>
  <a:fmtScheme name="ING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100000"/>
              <a:lumMod val="100000"/>
            </a:schemeClr>
          </a:gs>
          <a:gs pos="50000">
            <a:schemeClr val="phClr">
              <a:tint val="80000"/>
              <a:satMod val="100000"/>
              <a:lumMod val="100000"/>
            </a:schemeClr>
          </a:gs>
          <a:gs pos="100000">
            <a:schemeClr val="phClr">
              <a:tint val="100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30000"/>
              <a:satMod val="100000"/>
              <a:lumMod val="100000"/>
            </a:schemeClr>
          </a:gs>
          <a:gs pos="50000">
            <a:schemeClr val="phClr">
              <a:tint val="60000"/>
              <a:shade val="100000"/>
              <a:satMod val="100000"/>
              <a:lumMod val="100000"/>
            </a:schemeClr>
          </a:gs>
          <a:gs pos="100000">
            <a:schemeClr val="phClr">
              <a:shade val="100000"/>
              <a:satMod val="100000"/>
              <a:lumMod val="100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ING">
    <a:majorFont>
      <a:latin typeface="ING Me"/>
      <a:ea typeface=""/>
      <a:cs typeface=""/>
    </a:majorFont>
    <a:minorFont>
      <a:latin typeface="ING Me"/>
      <a:ea typeface=""/>
      <a:cs typeface=""/>
    </a:minorFont>
  </a:fontScheme>
  <a:fmtScheme name="ING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100000"/>
              <a:lumMod val="100000"/>
            </a:schemeClr>
          </a:gs>
          <a:gs pos="50000">
            <a:schemeClr val="phClr">
              <a:tint val="80000"/>
              <a:satMod val="100000"/>
              <a:lumMod val="100000"/>
            </a:schemeClr>
          </a:gs>
          <a:gs pos="100000">
            <a:schemeClr val="phClr">
              <a:tint val="100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30000"/>
              <a:satMod val="100000"/>
              <a:lumMod val="100000"/>
            </a:schemeClr>
          </a:gs>
          <a:gs pos="50000">
            <a:schemeClr val="phClr">
              <a:tint val="60000"/>
              <a:shade val="100000"/>
              <a:satMod val="100000"/>
              <a:lumMod val="100000"/>
            </a:schemeClr>
          </a:gs>
          <a:gs pos="100000">
            <a:schemeClr val="phClr">
              <a:shade val="100000"/>
              <a:satMod val="100000"/>
              <a:lumMod val="100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ING">
    <a:majorFont>
      <a:latin typeface="ING Me"/>
      <a:ea typeface=""/>
      <a:cs typeface=""/>
    </a:majorFont>
    <a:minorFont>
      <a:latin typeface="ING Me"/>
      <a:ea typeface=""/>
      <a:cs typeface=""/>
    </a:minorFont>
  </a:fontScheme>
  <a:fmtScheme name="ING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100000"/>
              <a:lumMod val="100000"/>
            </a:schemeClr>
          </a:gs>
          <a:gs pos="50000">
            <a:schemeClr val="phClr">
              <a:tint val="80000"/>
              <a:satMod val="100000"/>
              <a:lumMod val="100000"/>
            </a:schemeClr>
          </a:gs>
          <a:gs pos="100000">
            <a:schemeClr val="phClr">
              <a:tint val="100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30000"/>
              <a:satMod val="100000"/>
              <a:lumMod val="100000"/>
            </a:schemeClr>
          </a:gs>
          <a:gs pos="50000">
            <a:schemeClr val="phClr">
              <a:tint val="60000"/>
              <a:shade val="100000"/>
              <a:satMod val="100000"/>
              <a:lumMod val="100000"/>
            </a:schemeClr>
          </a:gs>
          <a:gs pos="100000">
            <a:schemeClr val="phClr">
              <a:shade val="100000"/>
              <a:satMod val="100000"/>
              <a:lumMod val="100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35B40436D949141B688719B7EA8E930" ma:contentTypeVersion="10" ma:contentTypeDescription="Vytvoří nový dokument" ma:contentTypeScope="" ma:versionID="08e29426cbdfc276d990f73e79475716">
  <xsd:schema xmlns:xsd="http://www.w3.org/2001/XMLSchema" xmlns:xs="http://www.w3.org/2001/XMLSchema" xmlns:p="http://schemas.microsoft.com/office/2006/metadata/properties" xmlns:ns2="ee41cd9c-10c3-49b1-a85b-db333648301f" xmlns:ns3="960d1895-e257-49db-a3bc-18b6eeadc2c7" targetNamespace="http://schemas.microsoft.com/office/2006/metadata/properties" ma:root="true" ma:fieldsID="178861290d9060019772972d0f77e594" ns2:_="" ns3:_="">
    <xsd:import namespace="ee41cd9c-10c3-49b1-a85b-db333648301f"/>
    <xsd:import namespace="960d1895-e257-49db-a3bc-18b6eeadc2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1cd9c-10c3-49b1-a85b-db33364830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d1895-e257-49db-a3bc-18b6eeadc2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2109D1-82F8-47F1-B049-10AFD73CFAE2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ee41cd9c-10c3-49b1-a85b-db333648301f"/>
    <ds:schemaRef ds:uri="http://www.w3.org/XML/1998/namespace"/>
    <ds:schemaRef ds:uri="960d1895-e257-49db-a3bc-18b6eeadc2c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270EB5-F86E-4044-88F8-EDF6CEEBF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41cd9c-10c3-49b1-a85b-db333648301f"/>
    <ds:schemaRef ds:uri="960d1895-e257-49db-a3bc-18b6eeadc2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3709C2-9DBD-4E5D-A17B-6BCA862131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CBA-MS-Office-Motiv-updated</Template>
  <TotalTime>2428</TotalTime>
  <Words>1072</Words>
  <Application>Microsoft Office PowerPoint</Application>
  <PresentationFormat>Širokoúhlá obrazovka</PresentationFormat>
  <Paragraphs>241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Proxima Nova Rg</vt:lpstr>
      <vt:lpstr>Proxima Nova Th</vt:lpstr>
      <vt:lpstr>CBA PPT 16:9 B&amp;W</vt:lpstr>
      <vt:lpstr>CBA PPT 16:9 G&amp;W</vt:lpstr>
      <vt:lpstr>Ceny nemovitostí v roce 2022</vt:lpstr>
      <vt:lpstr>Ceny nemovitostí v roce 2022</vt:lpstr>
      <vt:lpstr>Trh nemovitostí stav v roce 2022</vt:lpstr>
      <vt:lpstr>Prezentace aplikace PowerPoint</vt:lpstr>
      <vt:lpstr>Prezentace aplikace PowerPoint</vt:lpstr>
      <vt:lpstr>Zástavy vs. transakce bytová zástavba, Praha</vt:lpstr>
      <vt:lpstr>Aktivita trhu starší bytová zástavba</vt:lpstr>
      <vt:lpstr>Aktivita trhu novostavby – prodané byty</vt:lpstr>
      <vt:lpstr>Aktivita trhu novostavby – volné byty</vt:lpstr>
      <vt:lpstr>Aktivita trhu rodinné domy</vt:lpstr>
      <vt:lpstr>Vývoj cen starší bytová zástavba</vt:lpstr>
      <vt:lpstr>Vývoj cen starší bytová zástavba</vt:lpstr>
      <vt:lpstr>Vývoj cen novostavby</vt:lpstr>
      <vt:lpstr>Vývoj cen rodinné domy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Dosažitelnost hypotéky byt v novostavbě (3+kk)</vt:lpstr>
      <vt:lpstr>Dosažitelnost hypotéky byt ve starším panelovém domě (70m2)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Určeno pro zprostředkovatele realitního fondu</dc:title>
  <dc:creator>Kristina Červinková</dc:creator>
  <cp:lastModifiedBy>Šalša, Radek (ČBA)</cp:lastModifiedBy>
  <cp:revision>56</cp:revision>
  <cp:lastPrinted>2023-02-22T06:47:47Z</cp:lastPrinted>
  <dcterms:created xsi:type="dcterms:W3CDTF">2021-11-05T08:44:25Z</dcterms:created>
  <dcterms:modified xsi:type="dcterms:W3CDTF">2023-02-22T07:12:11Z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0x010100335B40436D949141B688719B7EA8E930</vt:lpwstr>
  </property>
</Properties>
</file>